
<file path=[Content_Types].xml><?xml version="1.0" encoding="utf-8"?>
<Types xmlns="http://schemas.openxmlformats.org/package/2006/content-types">
  <Default Extension="gif" ContentType="image/gif"/>
  <Default Extension="png" ContentType="image/png"/>
  <Default Extension="font" ContentType="application/x-fontdata"/>
  <Default Extension="fntdata" ContentType="application/x-fontdata"/>
  <Default Extension="rels" ContentType="application/vnd.openxmlformats-package.relationships+xml"/>
  <Default Extension="xml" ContentType="application/xml"/>
  <Default Extension="jpeg" ContentType="image/jpeg"/>
  <Override PartName="/ppt/slides/slide62.xml" ContentType="application/vnd.openxmlformats-officedocument.presentationml.slide+xml"/>
  <Override PartName="/ppt/slides/slide31.xml" ContentType="application/vnd.openxmlformats-officedocument.presentationml.slide+xml"/>
  <Override PartName="/ppt/slides/slide71.xml" ContentType="application/vnd.openxmlformats-officedocument.presentationml.slide+xml"/>
  <Override PartName="/ppt/slides/slide5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7.xml" ContentType="application/vnd.openxmlformats-officedocument.presentationml.slide+xml"/>
  <Override PartName="/ppt/slides/slide36.xml" ContentType="application/vnd.openxmlformats-officedocument.presentationml.slide+xml"/>
  <Override PartName="/ppt/diagrams/quickStyle4.xml" ContentType="application/vnd.openxmlformats-officedocument.drawingml.diagramStyle+xml"/>
  <Override PartName="/ppt/slides/slide70.xml" ContentType="application/vnd.openxmlformats-officedocument.presentationml.slide+xml"/>
  <Override PartName="/ppt/slideLayouts/slideLayout1.xml" ContentType="application/vnd.openxmlformats-officedocument.presentationml.slideLayout+xml"/>
  <Override PartName="/ppt/slides/slide72.xml" ContentType="application/vnd.openxmlformats-officedocument.presentationml.slide+xml"/>
  <Override PartName="/ppt/slides/slide8.xml" ContentType="application/vnd.openxmlformats-officedocument.presentationml.slide+xml"/>
  <Override PartName="/ppt/slides/slide61.xml" ContentType="application/vnd.openxmlformats-officedocument.presentationml.slide+xml"/>
  <Override PartName="/ppt/slides/slide38.xml" ContentType="application/vnd.openxmlformats-officedocument.presentationml.slide+xml"/>
  <Override PartName="/ppt/slideLayouts/slideLayout5.xml" ContentType="application/vnd.openxmlformats-officedocument.presentationml.slideLayout+xml"/>
  <Override PartName="/ppt/slides/slide43.xml" ContentType="application/vnd.openxmlformats-officedocument.presentationml.slide+xml"/>
  <Override PartName="/ppt/slideLayouts/slideLayout10.xml" ContentType="application/vnd.openxmlformats-officedocument.presentationml.slideLayout+xml"/>
  <Override PartName="/ppt/slides/slide26.xml" ContentType="application/vnd.openxmlformats-officedocument.presentationml.slide+xml"/>
  <Override PartName="/ppt/slides/slide64.xml" ContentType="application/vnd.openxmlformats-officedocument.presentationml.slide+xml"/>
  <Override PartName="/ppt/diagrams/layout1.xml" ContentType="application/vnd.openxmlformats-officedocument.drawingml.diagramLayout+xml"/>
  <Override PartName="/ppt/slides/slide10.xml" ContentType="application/vnd.openxmlformats-officedocument.presentationml.slide+xml"/>
  <Override PartName="/ppt/slides/slide41.xml" ContentType="application/vnd.openxmlformats-officedocument.presentationml.slide+xml"/>
  <Override PartName="/ppt/slides/slide69.xml" ContentType="application/vnd.openxmlformats-officedocument.presentationml.slide+xml"/>
  <Override PartName="/ppt/slides/slide39.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diagrams/colors2.xml" ContentType="application/vnd.openxmlformats-officedocument.drawingml.diagramColors+xml"/>
  <Override PartName="/ppt/tableStyles.xml" ContentType="application/vnd.openxmlformats-officedocument.presentationml.tableStyles+xml"/>
  <Override PartName="/ppt/diagrams/drawing5.xml" ContentType="application/vnd.ms-office.drawingml.diagramDrawing+xml"/>
  <Override PartName="/ppt/slides/slide1.xml" ContentType="application/vnd.openxmlformats-officedocument.presentationml.slide+xml"/>
  <Override PartName="/ppt/diagrams/drawing1.xml" ContentType="application/vnd.ms-office.drawingml.diagramDrawing+xml"/>
  <Override PartName="/ppt/slideLayouts/slideLayout2.xml" ContentType="application/vnd.openxmlformats-officedocument.presentationml.slide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slides/slide23.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diagrams/colors4.xml" ContentType="application/vnd.openxmlformats-officedocument.drawingml.diagramColors+xml"/>
  <Override PartName="/ppt/diagrams/colors5.xml" ContentType="application/vnd.openxmlformats-officedocument.drawingml.diagramColors+xml"/>
  <Override PartName="/ppt/slides/slide33.xml" ContentType="application/vnd.openxmlformats-officedocument.presentationml.slide+xml"/>
  <Override PartName="/ppt/slides/slide40.xml" ContentType="application/vnd.openxmlformats-officedocument.presentationml.slide+xml"/>
  <Override PartName="/ppt/slides/slide51.xml" ContentType="application/vnd.openxmlformats-officedocument.presentationml.slide+xml"/>
  <Override PartName="/ppt/notesSlides/notesSlide3.xml" ContentType="application/vnd.openxmlformats-officedocument.presentationml.notesSlide+xml"/>
  <Override PartName="/ppt/diagrams/layout5.xml" ContentType="application/vnd.openxmlformats-officedocument.drawingml.diagramLayout+xml"/>
  <Override PartName="/ppt/slides/slide12.xml" ContentType="application/vnd.openxmlformats-officedocument.presentationml.slide+xml"/>
  <Override PartName="/ppt/slides/slide52.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diagrams/drawing4.xml" ContentType="application/vnd.ms-office.drawingml.diagramDrawing+xml"/>
  <Override PartName="/ppt/diagrams/colors3.xml" ContentType="application/vnd.openxmlformats-officedocument.drawingml.diagramColors+xml"/>
  <Override PartName="/ppt/slides/slide19.xml" ContentType="application/vnd.openxmlformats-officedocument.presentationml.slide+xml"/>
  <Override PartName="/docProps/app.xml" ContentType="application/vnd.openxmlformats-officedocument.extended-properties+xml"/>
  <Override PartName="/ppt/slides/slide58.xml" ContentType="application/vnd.openxmlformats-officedocument.presentationml.slide+xml"/>
  <Override PartName="/ppt/slides/slide6.xml" ContentType="application/vnd.openxmlformats-officedocument.presentationml.slide+xml"/>
  <Override PartName="/ppt/diagrams/data5.xml" ContentType="application/vnd.openxmlformats-officedocument.drawingml.diagramData+xml"/>
  <Override PartName="/ppt/diagrams/layout4.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22.xml" ContentType="application/vnd.openxmlformats-officedocument.presentationml.slide+xml"/>
  <Override PartName="/ppt/slides/slide63.xml" ContentType="application/vnd.openxmlformats-officedocument.presentationml.slide+xml"/>
  <Override PartName="/ppt/diagrams/quickStyle3.xml" ContentType="application/vnd.openxmlformats-officedocument.drawingml.diagramStyle+xml"/>
  <Override PartName="/ppt/slides/slide30.xml" ContentType="application/vnd.openxmlformats-officedocument.presentationml.slide+xml"/>
  <Override PartName="/ppt/slideMasters/slideMaster1.xml" ContentType="application/vnd.openxmlformats-officedocument.presentationml.slideMaster+xml"/>
  <Override PartName="/ppt/slides/slide46.xml" ContentType="application/vnd.openxmlformats-officedocument.presentationml.slide+xml"/>
  <Override PartName="/ppt/diagrams/colors6.xml" ContentType="application/vnd.openxmlformats-officedocument.drawingml.diagramColors+xml"/>
  <Override PartName="/ppt/handoutMasters/handoutMaster1.xml" ContentType="application/vnd.openxmlformats-officedocument.presentationml.handoutMaster+xml"/>
  <Override PartName="/ppt/slides/slide32.xml" ContentType="application/vnd.openxmlformats-officedocument.presentationml.slide+xml"/>
  <Override PartName="/ppt/diagrams/drawing2.xml" ContentType="application/vnd.ms-office.drawingml.diagramDrawing+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42.xml" ContentType="application/vnd.openxmlformats-officedocument.presentationml.slide+xml"/>
  <Override PartName="/ppt/slides/slide24.xml" ContentType="application/vnd.openxmlformats-officedocument.presentationml.slide+xml"/>
  <Override PartName="/ppt/slideLayouts/slideLayout8.xml" ContentType="application/vnd.openxmlformats-officedocument.presentationml.slideLayout+xml"/>
  <Override PartName="/ppt/slides/slide67.xml" ContentType="application/vnd.openxmlformats-officedocument.presentationml.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65.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s/slide53.xml" ContentType="application/vnd.openxmlformats-officedocument.presentationml.slide+xml"/>
  <Override PartName="/ppt/theme/theme2.xml" ContentType="application/vnd.openxmlformats-officedocument.theme+xml"/>
  <Override PartName="/ppt/slides/slide66.xml" ContentType="application/vnd.openxmlformats-officedocument.presentationml.slide+xml"/>
  <Override PartName="/ppt/slides/slide4.xml" ContentType="application/vnd.openxmlformats-officedocument.presentationml.slide+xml"/>
  <Override PartName="/ppt/diagrams/drawing6.xml" ContentType="application/vnd.ms-office.drawingml.diagramDrawing+xml"/>
  <Override PartName="/ppt/notesSlides/notesSlide4.xml" ContentType="application/vnd.openxmlformats-officedocument.presentationml.notesSlide+xml"/>
  <Override PartName="/ppt/slides/slide7.xml" ContentType="application/vnd.openxmlformats-officedocument.presentationml.slide+xml"/>
  <Override PartName="/ppt/slides/slide34.xml" ContentType="application/vnd.openxmlformats-officedocument.presentationml.slide+xml"/>
  <Override PartName="/ppt/diagrams/data3.xml" ContentType="application/vnd.openxmlformats-officedocument.drawingml.diagramData+xml"/>
  <Override PartName="/ppt/slides/slide73.xml" ContentType="application/vnd.openxmlformats-officedocument.presentationml.slide+xml"/>
  <Override PartName="/ppt/slideLayouts/slideLayout3.xml" ContentType="application/vnd.openxmlformats-officedocument.presentationml.slideLayout+xml"/>
  <Override PartName="/ppt/slides/slide37.xml" ContentType="application/vnd.openxmlformats-officedocument.presentationml.slide+xml"/>
  <Override PartName="/ppt/notesSlides/notesSlide2.xml" ContentType="application/vnd.openxmlformats-officedocument.presentationml.notesSlide+xml"/>
  <Override PartName="/ppt/slides/slide55.xml" ContentType="application/vnd.openxmlformats-officedocument.presentationml.slide+xml"/>
  <Override PartName="/ppt/slides/slide60.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diagrams/layout6.xml" ContentType="application/vnd.openxmlformats-officedocument.drawingml.diagramLayout+xml"/>
  <Override PartName="/ppt/slideLayouts/slideLayout9.xml" ContentType="application/vnd.openxmlformats-officedocument.presentationml.slideLayout+xml"/>
  <Override PartName="/ppt/slides/slide59.xml" ContentType="application/vnd.openxmlformats-officedocument.presentationml.slide+xml"/>
  <Override PartName="/ppt/diagrams/colors1.xml" ContentType="application/vnd.openxmlformats-officedocument.drawingml.diagramColors+xml"/>
  <Override PartName="/ppt/slides/slide45.xml" ContentType="application/vnd.openxmlformats-officedocument.presentationml.slide+xml"/>
  <Override PartName="/ppt/presProps.xml" ContentType="application/vnd.openxmlformats-officedocument.presentationml.presProps+xml"/>
  <Override PartName="/ppt/diagrams/drawing3.xml" ContentType="application/vnd.ms-office.drawingml.diagramDrawing+xml"/>
  <Override PartName="/ppt/slides/slide48.xml" ContentType="application/vnd.openxmlformats-officedocument.presentationml.slide+xml"/>
  <Override PartName="/ppt/diagrams/data4.xml" ContentType="application/vnd.openxmlformats-officedocument.drawingml.diagramData+xml"/>
  <Override PartName="/ppt/slides/slide20.xml" ContentType="application/vnd.openxmlformats-officedocument.presentationml.slide+xml"/>
  <Override PartName="/ppt/slideLayouts/slideLayout11.xml" ContentType="application/vnd.openxmlformats-officedocument.presentationml.slideLayout+xml"/>
  <Override PartName="/ppt/slides/slide17.xml" ContentType="application/vnd.openxmlformats-officedocument.presentationml.slide+xml"/>
  <Override PartName="/ppt/slides/slide11.xml" ContentType="application/vnd.openxmlformats-officedocument.presentationml.slide+xml"/>
  <Override PartName="/ppt/diagrams/quickStyle2.xml" ContentType="application/vnd.openxmlformats-officedocument.drawingml.diagramStyle+xml"/>
  <Override PartName="/ppt/slideLayouts/slideLayout12.xml" ContentType="application/vnd.openxmlformats-officedocument.presentationml.slideLayout+xml"/>
  <Override PartName="/ppt/diagrams/layout2.xml" ContentType="application/vnd.openxmlformats-officedocument.drawingml.diagramLayout+xml"/>
  <Override PartName="/ppt/slides/slide3.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slideLayouts/slideLayout7.xml" ContentType="application/vnd.openxmlformats-officedocument.presentationml.slideLayout+xml"/>
  <Override PartName="/ppt/slides/slide68.xml" ContentType="application/vnd.openxmlformats-officedocument.presentationml.slide+xml"/>
  <Override PartName="/ppt/diagrams/data6.xml" ContentType="application/vnd.openxmlformats-officedocument.drawingml.diagramData+xml"/>
  <Override PartName="/ppt/slides/slide54.xml" ContentType="application/vnd.openxmlformats-officedocument.presentationml.slide+xml"/>
  <Override PartName="/ppt/slides/slide4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diagrams/quickStyle5.xml" ContentType="application/vnd.openxmlformats-officedocument.drawingml.diagramStyle+xml"/>
  <Override PartName="/ppt/diagrams/layout3.xml" ContentType="application/vnd.openxmlformats-officedocument.drawingml.diagramLayout+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saveSubsetFonts="1" embedTrueTypeFonts="1">
  <p:sldMasterIdLst>
    <p:sldMasterId r:id="rId1" id="2147483924"/>
  </p:sldMasterIdLst>
  <p:notesMasterIdLst>
    <p:notesMasterId r:id="rId75"/>
  </p:notesMasterIdLst>
  <p:handoutMasterIdLst>
    <p:handoutMasterId r:id="rId76"/>
  </p:handoutMasterIdLst>
  <p:sldIdLst>
    <p:sldId r:id="rId2" id="414"/>
    <p:sldId r:id="rId3" id="482"/>
    <p:sldId r:id="rId4" id="483"/>
    <p:sldId r:id="rId5" id="666"/>
    <p:sldId r:id="rId6" id="677"/>
    <p:sldId r:id="rId7" id="680"/>
    <p:sldId r:id="rId8" id="628"/>
    <p:sldId r:id="rId9" id="629"/>
    <p:sldId r:id="rId10" id="643"/>
    <p:sldId r:id="rId11" id="681"/>
    <p:sldId r:id="rId12" id="434"/>
    <p:sldId r:id="rId13" id="668"/>
    <p:sldId r:id="rId14" id="630"/>
    <p:sldId r:id="rId15" id="442"/>
    <p:sldId r:id="rId16" id="443"/>
    <p:sldId r:id="rId17" id="444"/>
    <p:sldId r:id="rId18" id="534"/>
    <p:sldId r:id="rId19" id="449"/>
    <p:sldId r:id="rId20" id="450"/>
    <p:sldId r:id="rId21" id="702"/>
    <p:sldId r:id="rId22" id="687"/>
    <p:sldId r:id="rId23" id="454"/>
    <p:sldId r:id="rId24" id="485"/>
    <p:sldId r:id="rId25" id="540"/>
    <p:sldId r:id="rId26" id="671"/>
    <p:sldId r:id="rId27" id="672"/>
    <p:sldId r:id="rId28" id="545"/>
    <p:sldId r:id="rId29" id="547"/>
    <p:sldId r:id="rId30" id="549"/>
    <p:sldId r:id="rId31" id="551"/>
    <p:sldId r:id="rId32" id="555"/>
    <p:sldId r:id="rId33" id="557"/>
    <p:sldId r:id="rId34" id="559"/>
    <p:sldId r:id="rId35" id="703"/>
    <p:sldId r:id="rId36" id="619"/>
    <p:sldId r:id="rId37" id="701"/>
    <p:sldId r:id="rId38" id="623"/>
    <p:sldId r:id="rId39" id="622"/>
    <p:sldId r:id="rId40" id="474"/>
    <p:sldId r:id="rId41" id="475"/>
    <p:sldId r:id="rId42" id="624"/>
    <p:sldId r:id="rId43" id="644"/>
    <p:sldId r:id="rId44" id="645"/>
    <p:sldId r:id="rId45" id="633"/>
    <p:sldId r:id="rId46" id="675"/>
    <p:sldId r:id="rId47" id="647"/>
    <p:sldId r:id="rId48" id="679"/>
    <p:sldId r:id="rId49" id="683"/>
    <p:sldId r:id="rId50" id="651"/>
    <p:sldId r:id="rId51" id="652"/>
    <p:sldId r:id="rId52" id="684"/>
    <p:sldId r:id="rId53" id="649"/>
    <p:sldId r:id="rId54" id="653"/>
    <p:sldId r:id="rId55" id="588"/>
    <p:sldId r:id="rId56" id="591"/>
    <p:sldId r:id="rId57" id="593"/>
    <p:sldId r:id="rId58" id="596"/>
    <p:sldId r:id="rId59" id="589"/>
    <p:sldId r:id="rId60" id="599"/>
    <p:sldId r:id="rId61" id="601"/>
    <p:sldId r:id="rId62" id="688"/>
    <p:sldId r:id="rId63" id="606"/>
    <p:sldId r:id="rId64" id="607"/>
    <p:sldId r:id="rId65" id="609"/>
    <p:sldId r:id="rId66" id="689"/>
    <p:sldId r:id="rId67" id="694"/>
    <p:sldId r:id="rId68" id="611"/>
    <p:sldId r:id="rId69" id="691"/>
    <p:sldId r:id="rId70" id="692"/>
    <p:sldId r:id="rId71" id="693"/>
    <p:sldId r:id="rId72" id="604"/>
    <p:sldId r:id="rId73" id="704"/>
    <p:sldId r:id="rId74" id="695"/>
  </p:sldIdLst>
  <p:sldSz cx="9144000" cy="6858000" type="screen4x3"/>
  <p:notesSz cx="6815138" cy="9944100"/>
  <p:embeddedFontLst>
    <p:embeddedFont>
      <p:font typeface="WPS Special 1"/>
      <p:regular r:id="rId81"/>
    </p:embeddedFont>
  </p:embeddedFontLst>
  <p:defaultTextStyle>
    <a:defPPr>
      <a:defRPr lang="en-US"/>
    </a:defPPr>
    <a:lvl1pPr algn="l" fontAlgn="base" rtl="false">
      <a:spcBef>
        <a:spcPct val="0"/>
      </a:spcBef>
      <a:spcAft>
        <a:spcPct val="0"/>
      </a:spcAft>
      <a:defRPr kern="1200">
        <a:solidFill>
          <a:schemeClr val="tx1"/>
        </a:solidFill>
        <a:latin charset="0" typeface="Arial"/>
        <a:ea typeface="+mn-ea"/>
        <a:cs typeface="+mn-cs"/>
      </a:defRPr>
    </a:lvl1pPr>
    <a:lvl2pPr algn="l" fontAlgn="base" marL="457200" rtl="false">
      <a:spcBef>
        <a:spcPct val="0"/>
      </a:spcBef>
      <a:spcAft>
        <a:spcPct val="0"/>
      </a:spcAft>
      <a:defRPr kern="1200">
        <a:solidFill>
          <a:schemeClr val="tx1"/>
        </a:solidFill>
        <a:latin charset="0" typeface="Arial"/>
        <a:ea typeface="+mn-ea"/>
        <a:cs typeface="+mn-cs"/>
      </a:defRPr>
    </a:lvl2pPr>
    <a:lvl3pPr algn="l" fontAlgn="base" marL="914400" rtl="false">
      <a:spcBef>
        <a:spcPct val="0"/>
      </a:spcBef>
      <a:spcAft>
        <a:spcPct val="0"/>
      </a:spcAft>
      <a:defRPr kern="1200">
        <a:solidFill>
          <a:schemeClr val="tx1"/>
        </a:solidFill>
        <a:latin charset="0" typeface="Arial"/>
        <a:ea typeface="+mn-ea"/>
        <a:cs typeface="+mn-cs"/>
      </a:defRPr>
    </a:lvl3pPr>
    <a:lvl4pPr algn="l" fontAlgn="base" marL="1371600" rtl="false">
      <a:spcBef>
        <a:spcPct val="0"/>
      </a:spcBef>
      <a:spcAft>
        <a:spcPct val="0"/>
      </a:spcAft>
      <a:defRPr kern="1200">
        <a:solidFill>
          <a:schemeClr val="tx1"/>
        </a:solidFill>
        <a:latin charset="0" typeface="Arial"/>
        <a:ea typeface="+mn-ea"/>
        <a:cs typeface="+mn-cs"/>
      </a:defRPr>
    </a:lvl4pPr>
    <a:lvl5pPr algn="l" fontAlgn="base" marL="1828800" rtl="false">
      <a:spcBef>
        <a:spcPct val="0"/>
      </a:spcBef>
      <a:spcAft>
        <a:spcPct val="0"/>
      </a:spcAft>
      <a:defRPr kern="1200">
        <a:solidFill>
          <a:schemeClr val="tx1"/>
        </a:solidFill>
        <a:latin charset="0" typeface="Arial"/>
        <a:ea typeface="+mn-ea"/>
        <a:cs typeface="+mn-cs"/>
      </a:defRPr>
    </a:lvl5pPr>
    <a:lvl6pPr algn="l" marL="2286000" defTabSz="914400" eaLnBrk="1" latinLnBrk="0" hangingPunct="1" rtl="false">
      <a:defRPr kern="1200">
        <a:solidFill>
          <a:schemeClr val="tx1"/>
        </a:solidFill>
        <a:latin charset="0" typeface="Arial"/>
        <a:ea typeface="+mn-ea"/>
        <a:cs typeface="+mn-cs"/>
      </a:defRPr>
    </a:lvl6pPr>
    <a:lvl7pPr algn="l" marL="2743200" defTabSz="914400" eaLnBrk="1" latinLnBrk="0" hangingPunct="1" rtl="false">
      <a:defRPr kern="1200">
        <a:solidFill>
          <a:schemeClr val="tx1"/>
        </a:solidFill>
        <a:latin charset="0" typeface="Arial"/>
        <a:ea typeface="+mn-ea"/>
        <a:cs typeface="+mn-cs"/>
      </a:defRPr>
    </a:lvl7pPr>
    <a:lvl8pPr algn="l" marL="3200400" defTabSz="914400" eaLnBrk="1" latinLnBrk="0" hangingPunct="1" rtl="false">
      <a:defRPr kern="1200">
        <a:solidFill>
          <a:schemeClr val="tx1"/>
        </a:solidFill>
        <a:latin charset="0" typeface="Arial"/>
        <a:ea typeface="+mn-ea"/>
        <a:cs typeface="+mn-cs"/>
      </a:defRPr>
    </a:lvl8pPr>
    <a:lvl9pPr algn="l" marL="3657600" defTabSz="914400" eaLnBrk="1" latinLnBrk="0" hangingPunct="1" rtl="false">
      <a:defRPr kern="1200">
        <a:solidFill>
          <a:schemeClr val="tx1"/>
        </a:solidFill>
        <a:latin charset="0" typeface="Arial"/>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246C"/>
    <a:srgbClr val="3399FF"/>
    <a:srgbClr val="FF9900"/>
    <a:srgbClr val="FFD84B"/>
    <a:srgbClr val="001D58"/>
    <a:srgbClr val="A1D8E3"/>
    <a:srgbClr val="000099"/>
    <a:srgbClr val="003399"/>
    <a:srgbClr val="FFFFFF"/>
    <a:srgbClr val="00133A"/>
  </p:clrMru>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0" autoAdjust="0"/>
    <p:restoredTop sz="99283" autoAdjust="0"/>
  </p:normalViewPr>
  <p:slideViewPr>
    <p:cSldViewPr>
      <p:cViewPr>
        <p:scale>
          <a:sx n="82" d="100"/>
          <a:sy n="82" d="100"/>
        </p:scale>
        <p:origin x="-906" y="-60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76" Type="http://schemas.openxmlformats.org/officeDocument/2006/relationships/handoutMaster" Target="handoutMasters/handoutMaster1.xml" /><Relationship Id="rId79" Type="http://schemas.openxmlformats.org/officeDocument/2006/relationships/theme" Target="theme/theme1.xml" /><Relationship Id="rId78" Type="http://schemas.openxmlformats.org/officeDocument/2006/relationships/viewProps" Target="viewProps.xml" /><Relationship Id="rId77" Type="http://schemas.openxmlformats.org/officeDocument/2006/relationships/presProps" Target="presProps.xml" /><Relationship Id="rId80" Type="http://schemas.openxmlformats.org/officeDocument/2006/relationships/tableStyles" Target="tableStyles.xml" /><Relationship Id="rId75" Type="http://schemas.openxmlformats.org/officeDocument/2006/relationships/notesMaster" Target="notesMasters/notesMaster1.xml" /><Relationship Id="rId1" Type="http://schemas.openxmlformats.org/officeDocument/2006/relationships/slideMaster" Target="slideMasters/slideMaster1.xml" /><Relationship Id="rId58" Type="http://schemas.openxmlformats.org/officeDocument/2006/relationships/slide" Target="slides/slide57.xml" /><Relationship Id="rId12" Type="http://schemas.openxmlformats.org/officeDocument/2006/relationships/slide" Target="slides/slide11.xml" /><Relationship Id="rId38" Type="http://schemas.openxmlformats.org/officeDocument/2006/relationships/slide" Target="slides/slide37.xml" /><Relationship Id="rId50" Type="http://schemas.openxmlformats.org/officeDocument/2006/relationships/slide" Target="slides/slide49.xml" /><Relationship Id="rId15" Type="http://schemas.openxmlformats.org/officeDocument/2006/relationships/slide" Target="slides/slide14.xml" /><Relationship Id="rId46" Type="http://schemas.openxmlformats.org/officeDocument/2006/relationships/slide" Target="slides/slide45.xml" /><Relationship Id="rId25" Type="http://schemas.openxmlformats.org/officeDocument/2006/relationships/slide" Target="slides/slide24.xml" /><Relationship Id="rId62" Type="http://schemas.openxmlformats.org/officeDocument/2006/relationships/slide" Target="slides/slide61.xml" /><Relationship Id="rId74" Type="http://schemas.openxmlformats.org/officeDocument/2006/relationships/slide" Target="slides/slide73.xml" /><Relationship Id="rId29" Type="http://schemas.openxmlformats.org/officeDocument/2006/relationships/slide" Target="slides/slide28.xml" /><Relationship Id="rId8" Type="http://schemas.openxmlformats.org/officeDocument/2006/relationships/slide" Target="slides/slide7.xml" /><Relationship Id="rId35" Type="http://schemas.openxmlformats.org/officeDocument/2006/relationships/slide" Target="slides/slide34.xml" /><Relationship Id="rId13" Type="http://schemas.openxmlformats.org/officeDocument/2006/relationships/slide" Target="slides/slide12.xml" /><Relationship Id="rId4" Type="http://schemas.openxmlformats.org/officeDocument/2006/relationships/slide" Target="slides/slide3.xml" /><Relationship Id="rId42" Type="http://schemas.openxmlformats.org/officeDocument/2006/relationships/slide" Target="slides/slide41.xml" /><Relationship Id="rId9" Type="http://schemas.openxmlformats.org/officeDocument/2006/relationships/slide" Target="slides/slide8.xml" /><Relationship Id="rId71" Type="http://schemas.openxmlformats.org/officeDocument/2006/relationships/slide" Target="slides/slide70.xml" /><Relationship Id="rId31" Type="http://schemas.openxmlformats.org/officeDocument/2006/relationships/slide" Target="slides/slide30.xml" /><Relationship Id="rId48" Type="http://schemas.openxmlformats.org/officeDocument/2006/relationships/slide" Target="slides/slide47.xml" /><Relationship Id="rId43" Type="http://schemas.openxmlformats.org/officeDocument/2006/relationships/slide" Target="slides/slide42.xml" /><Relationship Id="rId33" Type="http://schemas.openxmlformats.org/officeDocument/2006/relationships/slide" Target="slides/slide32.xml" /><Relationship Id="rId44" Type="http://schemas.openxmlformats.org/officeDocument/2006/relationships/slide" Target="slides/slide43.xml" /><Relationship Id="rId5" Type="http://schemas.openxmlformats.org/officeDocument/2006/relationships/slide" Target="slides/slide4.xml" /><Relationship Id="rId24" Type="http://schemas.openxmlformats.org/officeDocument/2006/relationships/slide" Target="slides/slide23.xml" /><Relationship Id="rId36" Type="http://schemas.openxmlformats.org/officeDocument/2006/relationships/slide" Target="slides/slide35.xml" /><Relationship Id="rId23" Type="http://schemas.openxmlformats.org/officeDocument/2006/relationships/slide" Target="slides/slide22.xml" /><Relationship Id="rId2" Type="http://schemas.openxmlformats.org/officeDocument/2006/relationships/slide" Target="slides/slide1.xml" /><Relationship Id="rId59" Type="http://schemas.openxmlformats.org/officeDocument/2006/relationships/slide" Target="slides/slide58.xml" /><Relationship Id="rId45" Type="http://schemas.openxmlformats.org/officeDocument/2006/relationships/slide" Target="slides/slide44.xml" /><Relationship Id="rId6" Type="http://schemas.openxmlformats.org/officeDocument/2006/relationships/slide" Target="slides/slide5.xml" /><Relationship Id="rId57" Type="http://schemas.openxmlformats.org/officeDocument/2006/relationships/slide" Target="slides/slide56.xml" /><Relationship Id="rId41" Type="http://schemas.openxmlformats.org/officeDocument/2006/relationships/slide" Target="slides/slide40.xml" /><Relationship Id="rId56" Type="http://schemas.openxmlformats.org/officeDocument/2006/relationships/slide" Target="slides/slide55.xml" /><Relationship Id="rId66" Type="http://schemas.openxmlformats.org/officeDocument/2006/relationships/slide" Target="slides/slide65.xml" /><Relationship Id="rId51" Type="http://schemas.openxmlformats.org/officeDocument/2006/relationships/slide" Target="slides/slide50.xml" /><Relationship Id="rId40" Type="http://schemas.openxmlformats.org/officeDocument/2006/relationships/slide" Target="slides/slide39.xml" /><Relationship Id="rId28" Type="http://schemas.openxmlformats.org/officeDocument/2006/relationships/slide" Target="slides/slide27.xml" /><Relationship Id="rId54" Type="http://schemas.openxmlformats.org/officeDocument/2006/relationships/slide" Target="slides/slide53.xml" /><Relationship Id="rId16" Type="http://schemas.openxmlformats.org/officeDocument/2006/relationships/slide" Target="slides/slide15.xml" /><Relationship Id="rId20" Type="http://schemas.openxmlformats.org/officeDocument/2006/relationships/slide" Target="slides/slide19.xml" /><Relationship Id="rId60" Type="http://schemas.openxmlformats.org/officeDocument/2006/relationships/slide" Target="slides/slide59.xml" /><Relationship Id="rId39" Type="http://schemas.openxmlformats.org/officeDocument/2006/relationships/slide" Target="slides/slide38.xml" /><Relationship Id="rId11" Type="http://schemas.openxmlformats.org/officeDocument/2006/relationships/slide" Target="slides/slide10.xml" /><Relationship Id="rId68" Type="http://schemas.openxmlformats.org/officeDocument/2006/relationships/slide" Target="slides/slide67.xml" /><Relationship Id="rId14" Type="http://schemas.openxmlformats.org/officeDocument/2006/relationships/slide" Target="slides/slide13.xml" /><Relationship Id="rId7" Type="http://schemas.openxmlformats.org/officeDocument/2006/relationships/slide" Target="slides/slide6.xml" /><Relationship Id="rId70" Type="http://schemas.openxmlformats.org/officeDocument/2006/relationships/slide" Target="slides/slide69.xml" /><Relationship Id="rId73" Type="http://schemas.openxmlformats.org/officeDocument/2006/relationships/slide" Target="slides/slide72.xml" /><Relationship Id="rId69" Type="http://schemas.openxmlformats.org/officeDocument/2006/relationships/slide" Target="slides/slide68.xml" /><Relationship Id="rId27" Type="http://schemas.openxmlformats.org/officeDocument/2006/relationships/slide" Target="slides/slide26.xml" /><Relationship Id="rId53" Type="http://schemas.openxmlformats.org/officeDocument/2006/relationships/slide" Target="slides/slide52.xml" /><Relationship Id="rId34" Type="http://schemas.openxmlformats.org/officeDocument/2006/relationships/slide" Target="slides/slide33.xml" /><Relationship Id="rId61" Type="http://schemas.openxmlformats.org/officeDocument/2006/relationships/slide" Target="slides/slide60.xml" /><Relationship Id="rId22" Type="http://schemas.openxmlformats.org/officeDocument/2006/relationships/slide" Target="slides/slide21.xml" /><Relationship Id="rId30" Type="http://schemas.openxmlformats.org/officeDocument/2006/relationships/slide" Target="slides/slide29.xml" /><Relationship Id="rId18" Type="http://schemas.openxmlformats.org/officeDocument/2006/relationships/slide" Target="slides/slide17.xml" /><Relationship Id="rId26" Type="http://schemas.openxmlformats.org/officeDocument/2006/relationships/slide" Target="slides/slide25.xml" /><Relationship Id="rId72" Type="http://schemas.openxmlformats.org/officeDocument/2006/relationships/slide" Target="slides/slide71.xml" /><Relationship Id="rId65" Type="http://schemas.openxmlformats.org/officeDocument/2006/relationships/slide" Target="slides/slide64.xml" /><Relationship Id="rId49" Type="http://schemas.openxmlformats.org/officeDocument/2006/relationships/slide" Target="slides/slide48.xml" /><Relationship Id="rId21" Type="http://schemas.openxmlformats.org/officeDocument/2006/relationships/slide" Target="slides/slide20.xml" /><Relationship Id="rId67" Type="http://schemas.openxmlformats.org/officeDocument/2006/relationships/slide" Target="slides/slide66.xml" /><Relationship Id="rId10" Type="http://schemas.openxmlformats.org/officeDocument/2006/relationships/slide" Target="slides/slide9.xml" /><Relationship Id="rId32" Type="http://schemas.openxmlformats.org/officeDocument/2006/relationships/slide" Target="slides/slide31.xml" /><Relationship Id="rId63" Type="http://schemas.openxmlformats.org/officeDocument/2006/relationships/slide" Target="slides/slide62.xml" /><Relationship Id="rId19" Type="http://schemas.openxmlformats.org/officeDocument/2006/relationships/slide" Target="slides/slide18.xml" /><Relationship Id="rId52" Type="http://schemas.openxmlformats.org/officeDocument/2006/relationships/slide" Target="slides/slide51.xml" /><Relationship Id="rId17" Type="http://schemas.openxmlformats.org/officeDocument/2006/relationships/slide" Target="slides/slide16.xml" /><Relationship Id="rId55" Type="http://schemas.openxmlformats.org/officeDocument/2006/relationships/slide" Target="slides/slide54.xml" /><Relationship Id="rId3" Type="http://schemas.openxmlformats.org/officeDocument/2006/relationships/slide" Target="slides/slide2.xml" /><Relationship Id="rId64" Type="http://schemas.openxmlformats.org/officeDocument/2006/relationships/slide" Target="slides/slide63.xml" /><Relationship Id="rId37" Type="http://schemas.openxmlformats.org/officeDocument/2006/relationships/slide" Target="slides/slide36.xml" /><Relationship Id="rId47" Type="http://schemas.openxmlformats.org/officeDocument/2006/relationships/slide" Target="slides/slide46.xml" /><Relationship Id="rId81" Type="http://schemas.openxmlformats.org/officeDocument/2006/relationships/font" Target="fonts/WPS_Specail_1.fntdata" /></Relationships>
</file>

<file path=ppt/diagrams/_rels/data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ata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3D089-9DF9-4274-ABF2-025BE6ADD53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7FE48F65-DF4D-4660-A13A-564BEC0F4421}">
      <dgm:prSet phldrT="[Текст]" custT="1"/>
      <dgm:spPr>
        <a:solidFill>
          <a:schemeClr val="bg1">
            <a:lumMod val="40000"/>
            <a:lumOff val="60000"/>
          </a:schemeClr>
        </a:solidFill>
        <a:ln>
          <a:noFill/>
        </a:ln>
        <a:scene3d>
          <a:camera prst="orthographicFront"/>
          <a:lightRig rig="threePt" dir="t"/>
        </a:scene3d>
        <a:sp3d>
          <a:bevelT prst="angle"/>
        </a:sp3d>
      </dgm:spPr>
      <dgm:t>
        <a:bodyPr/>
        <a:lstStyle/>
        <a:p>
          <a:r>
            <a:rPr lang="ru-RU" sz="2400" b="1" dirty="0" smtClean="0">
              <a:solidFill>
                <a:srgbClr val="002060"/>
              </a:solidFill>
            </a:rPr>
            <a:t>за совершение таможенных операций;</a:t>
          </a:r>
          <a:endParaRPr lang="ru-RU" sz="2400" b="1" dirty="0">
            <a:solidFill>
              <a:srgbClr val="002060"/>
            </a:solidFill>
          </a:endParaRPr>
        </a:p>
      </dgm:t>
    </dgm:pt>
    <dgm:pt modelId="{E0565B21-C811-478A-9951-8976B92B17E0}" type="parTrans" cxnId="{ECB873CC-703A-410B-B64F-C3CF4C7083AD}">
      <dgm:prSet/>
      <dgm:spPr/>
      <dgm:t>
        <a:bodyPr/>
        <a:lstStyle/>
        <a:p>
          <a:endParaRPr lang="ru-RU" sz="2400">
            <a:solidFill>
              <a:srgbClr val="002060"/>
            </a:solidFill>
          </a:endParaRPr>
        </a:p>
      </dgm:t>
    </dgm:pt>
    <dgm:pt modelId="{91935F47-510E-411E-9022-288BA614BFFB}" type="sibTrans" cxnId="{ECB873CC-703A-410B-B64F-C3CF4C7083AD}">
      <dgm:prSet/>
      <dgm:spPr/>
      <dgm:t>
        <a:bodyPr/>
        <a:lstStyle/>
        <a:p>
          <a:endParaRPr lang="ru-RU" sz="2400">
            <a:solidFill>
              <a:srgbClr val="002060"/>
            </a:solidFill>
          </a:endParaRPr>
        </a:p>
      </dgm:t>
    </dgm:pt>
    <dgm:pt modelId="{DFA82E3E-1738-467B-B4D5-C16DD4728F47}">
      <dgm:prSet phldrT="[Текст]" custT="1"/>
      <dgm:spPr>
        <a:solidFill>
          <a:schemeClr val="bg1">
            <a:lumMod val="40000"/>
            <a:lumOff val="60000"/>
          </a:schemeClr>
        </a:solidFill>
        <a:ln>
          <a:noFill/>
        </a:ln>
        <a:scene3d>
          <a:camera prst="orthographicFront"/>
          <a:lightRig rig="threePt" dir="t"/>
        </a:scene3d>
        <a:sp3d>
          <a:bevelT prst="angle"/>
        </a:sp3d>
      </dgm:spPr>
      <dgm:t>
        <a:bodyPr/>
        <a:lstStyle/>
        <a:p>
          <a:r>
            <a:rPr lang="ru-RU" sz="2400" b="1" dirty="0" smtClean="0">
              <a:solidFill>
                <a:srgbClr val="002060"/>
              </a:solidFill>
            </a:rPr>
            <a:t>за таможенное сопровождение товаров;</a:t>
          </a:r>
          <a:endParaRPr lang="ru-RU" sz="2400" b="1" dirty="0">
            <a:solidFill>
              <a:srgbClr val="002060"/>
            </a:solidFill>
          </a:endParaRPr>
        </a:p>
      </dgm:t>
    </dgm:pt>
    <dgm:pt modelId="{39FC8A2A-8187-4D46-9BF1-1297B48A3146}" type="parTrans" cxnId="{B607C196-24DD-4814-8778-C4D76B18A73B}">
      <dgm:prSet/>
      <dgm:spPr/>
      <dgm:t>
        <a:bodyPr/>
        <a:lstStyle/>
        <a:p>
          <a:endParaRPr lang="ru-RU" sz="2400">
            <a:solidFill>
              <a:srgbClr val="002060"/>
            </a:solidFill>
          </a:endParaRPr>
        </a:p>
      </dgm:t>
    </dgm:pt>
    <dgm:pt modelId="{66DD75D8-101E-4431-8946-5F54A3335636}" type="sibTrans" cxnId="{B607C196-24DD-4814-8778-C4D76B18A73B}">
      <dgm:prSet/>
      <dgm:spPr/>
      <dgm:t>
        <a:bodyPr/>
        <a:lstStyle/>
        <a:p>
          <a:endParaRPr lang="ru-RU" sz="2400">
            <a:solidFill>
              <a:srgbClr val="002060"/>
            </a:solidFill>
          </a:endParaRPr>
        </a:p>
      </dgm:t>
    </dgm:pt>
    <dgm:pt modelId="{F65F0ECA-3735-4E47-B78E-ACD47D6751A7}">
      <dgm:prSet phldrT="[Текст]" custT="1"/>
      <dgm:spPr>
        <a:solidFill>
          <a:schemeClr val="bg1">
            <a:lumMod val="40000"/>
            <a:lumOff val="60000"/>
          </a:schemeClr>
        </a:solidFill>
        <a:ln>
          <a:noFill/>
        </a:ln>
        <a:scene3d>
          <a:camera prst="orthographicFront"/>
          <a:lightRig rig="threePt" dir="t"/>
        </a:scene3d>
        <a:sp3d>
          <a:bevelT prst="angle"/>
        </a:sp3d>
      </dgm:spPr>
      <dgm:t>
        <a:bodyPr/>
        <a:lstStyle/>
        <a:p>
          <a:r>
            <a:rPr lang="ru-RU" sz="2400" b="1" dirty="0" smtClean="0">
              <a:solidFill>
                <a:srgbClr val="002060"/>
              </a:solidFill>
            </a:rPr>
            <a:t>за выдачу квалификационного аттестата специалиста по таможенному  декларированию;</a:t>
          </a:r>
          <a:endParaRPr lang="ru-RU" sz="2400" b="1" dirty="0">
            <a:solidFill>
              <a:srgbClr val="002060"/>
            </a:solidFill>
          </a:endParaRPr>
        </a:p>
      </dgm:t>
    </dgm:pt>
    <dgm:pt modelId="{A880CA25-96B1-48CA-B576-F508BDCD0688}" type="parTrans" cxnId="{8A00E1FC-01F5-49B9-82F9-AF5D649623AE}">
      <dgm:prSet/>
      <dgm:spPr/>
      <dgm:t>
        <a:bodyPr/>
        <a:lstStyle/>
        <a:p>
          <a:endParaRPr lang="ru-RU" sz="2400">
            <a:solidFill>
              <a:srgbClr val="002060"/>
            </a:solidFill>
          </a:endParaRPr>
        </a:p>
      </dgm:t>
    </dgm:pt>
    <dgm:pt modelId="{1EDF59C3-AC34-4A82-9590-E3C2DBA8A0F3}" type="sibTrans" cxnId="{8A00E1FC-01F5-49B9-82F9-AF5D649623AE}">
      <dgm:prSet/>
      <dgm:spPr/>
      <dgm:t>
        <a:bodyPr/>
        <a:lstStyle/>
        <a:p>
          <a:endParaRPr lang="ru-RU" sz="2400">
            <a:solidFill>
              <a:srgbClr val="002060"/>
            </a:solidFill>
          </a:endParaRPr>
        </a:p>
      </dgm:t>
    </dgm:pt>
    <dgm:pt modelId="{29B5B5C6-DC6D-4B2A-9C70-38576FEEBB84}">
      <dgm:prSet custT="1"/>
      <dgm:spPr>
        <a:solidFill>
          <a:schemeClr val="bg1">
            <a:lumMod val="40000"/>
            <a:lumOff val="60000"/>
          </a:schemeClr>
        </a:solidFill>
        <a:ln>
          <a:noFill/>
        </a:ln>
        <a:scene3d>
          <a:camera prst="orthographicFront"/>
          <a:lightRig rig="threePt" dir="t"/>
        </a:scene3d>
        <a:sp3d>
          <a:bevelT prst="angle"/>
        </a:sp3d>
      </dgm:spPr>
      <dgm:t>
        <a:bodyPr/>
        <a:lstStyle/>
        <a:p>
          <a:r>
            <a:rPr lang="ru-RU" sz="2400" b="1" dirty="0" smtClean="0">
              <a:solidFill>
                <a:srgbClr val="002060"/>
              </a:solidFill>
            </a:rPr>
            <a:t>за принятие таможенными органами предварительного решения;</a:t>
          </a:r>
          <a:endParaRPr lang="ru-RU" sz="2400" b="1" dirty="0">
            <a:solidFill>
              <a:srgbClr val="002060"/>
            </a:solidFill>
          </a:endParaRPr>
        </a:p>
      </dgm:t>
    </dgm:pt>
    <dgm:pt modelId="{BD8D2FA0-386A-45D1-877D-EE78C0A79A8D}" type="parTrans" cxnId="{D17B3F91-AA75-4713-BFE4-482FFFE7B24D}">
      <dgm:prSet/>
      <dgm:spPr/>
      <dgm:t>
        <a:bodyPr/>
        <a:lstStyle/>
        <a:p>
          <a:endParaRPr lang="ru-RU" sz="2400">
            <a:solidFill>
              <a:srgbClr val="002060"/>
            </a:solidFill>
          </a:endParaRPr>
        </a:p>
      </dgm:t>
    </dgm:pt>
    <dgm:pt modelId="{9062C2AC-9EB5-4E01-BAB5-F63F794BFA95}" type="sibTrans" cxnId="{D17B3F91-AA75-4713-BFE4-482FFFE7B24D}">
      <dgm:prSet/>
      <dgm:spPr/>
      <dgm:t>
        <a:bodyPr/>
        <a:lstStyle/>
        <a:p>
          <a:endParaRPr lang="ru-RU" sz="2400">
            <a:solidFill>
              <a:srgbClr val="002060"/>
            </a:solidFill>
          </a:endParaRPr>
        </a:p>
      </dgm:t>
    </dgm:pt>
    <dgm:pt modelId="{42E00DAE-3B04-4762-BAFA-AD4BE6FD0BA7}">
      <dgm:prSet custT="1"/>
      <dgm:spPr>
        <a:solidFill>
          <a:schemeClr val="bg1">
            <a:lumMod val="40000"/>
            <a:lumOff val="60000"/>
          </a:schemeClr>
        </a:solidFill>
        <a:ln>
          <a:noFill/>
        </a:ln>
        <a:scene3d>
          <a:camera prst="orthographicFront"/>
          <a:lightRig rig="threePt" dir="t"/>
        </a:scene3d>
        <a:sp3d>
          <a:bevelT prst="angle"/>
        </a:sp3d>
      </dgm:spPr>
      <dgm:t>
        <a:bodyPr/>
        <a:lstStyle/>
        <a:p>
          <a:r>
            <a:rPr lang="ru-RU" sz="2400" b="1" dirty="0" smtClean="0">
              <a:solidFill>
                <a:srgbClr val="002060"/>
              </a:solidFill>
            </a:rPr>
            <a:t>за включение в реестр банков и небанковских кредитно-финансовых организаций, признанных таможенными органами гарантами уплаты таможенных платежей </a:t>
          </a:r>
          <a:endParaRPr lang="ru-RU" sz="2400" b="1" dirty="0">
            <a:solidFill>
              <a:srgbClr val="002060"/>
            </a:solidFill>
          </a:endParaRPr>
        </a:p>
      </dgm:t>
    </dgm:pt>
    <dgm:pt modelId="{ADFDDD59-CC63-41C3-8785-B501C78A905D}" type="parTrans" cxnId="{BD4F852E-2E72-4679-90B2-9906AA88D10E}">
      <dgm:prSet/>
      <dgm:spPr/>
      <dgm:t>
        <a:bodyPr/>
        <a:lstStyle/>
        <a:p>
          <a:endParaRPr lang="ru-RU" sz="2400">
            <a:solidFill>
              <a:srgbClr val="002060"/>
            </a:solidFill>
          </a:endParaRPr>
        </a:p>
      </dgm:t>
    </dgm:pt>
    <dgm:pt modelId="{C214C1A0-67B3-4CF1-84B6-60DB07A84CEF}" type="sibTrans" cxnId="{BD4F852E-2E72-4679-90B2-9906AA88D10E}">
      <dgm:prSet/>
      <dgm:spPr/>
      <dgm:t>
        <a:bodyPr/>
        <a:lstStyle/>
        <a:p>
          <a:endParaRPr lang="ru-RU" sz="2400">
            <a:solidFill>
              <a:srgbClr val="002060"/>
            </a:solidFill>
          </a:endParaRPr>
        </a:p>
      </dgm:t>
    </dgm:pt>
    <dgm:pt modelId="{FD4DFAE5-AA62-4B85-8165-377FBE3AF79E}" type="pres">
      <dgm:prSet presAssocID="{3D73D089-9DF9-4274-ABF2-025BE6ADD53E}" presName="linear" presStyleCnt="0">
        <dgm:presLayoutVars>
          <dgm:dir/>
          <dgm:animLvl val="lvl"/>
          <dgm:resizeHandles val="exact"/>
        </dgm:presLayoutVars>
      </dgm:prSet>
      <dgm:spPr/>
      <dgm:t>
        <a:bodyPr/>
        <a:lstStyle/>
        <a:p>
          <a:endParaRPr lang="ru-RU"/>
        </a:p>
      </dgm:t>
    </dgm:pt>
    <dgm:pt modelId="{536558E4-BB5E-4B17-9308-6D02CDC44E9A}" type="pres">
      <dgm:prSet presAssocID="{7FE48F65-DF4D-4660-A13A-564BEC0F4421}" presName="parentLin" presStyleCnt="0"/>
      <dgm:spPr/>
    </dgm:pt>
    <dgm:pt modelId="{78DBB269-C0CC-44C7-8ED0-A783BAA386AE}" type="pres">
      <dgm:prSet presAssocID="{7FE48F65-DF4D-4660-A13A-564BEC0F4421}" presName="parentLeftMargin" presStyleLbl="node1" presStyleIdx="0" presStyleCnt="5"/>
      <dgm:spPr/>
      <dgm:t>
        <a:bodyPr/>
        <a:lstStyle/>
        <a:p>
          <a:endParaRPr lang="ru-RU"/>
        </a:p>
      </dgm:t>
    </dgm:pt>
    <dgm:pt modelId="{8FDFA64A-4FF0-4C4B-A0D9-E2119E80B2D9}" type="pres">
      <dgm:prSet presAssocID="{7FE48F65-DF4D-4660-A13A-564BEC0F4421}" presName="parentText" presStyleLbl="node1" presStyleIdx="0" presStyleCnt="5" custScaleX="139070">
        <dgm:presLayoutVars>
          <dgm:chMax val="0"/>
          <dgm:bulletEnabled val="1"/>
        </dgm:presLayoutVars>
      </dgm:prSet>
      <dgm:spPr/>
      <dgm:t>
        <a:bodyPr/>
        <a:lstStyle/>
        <a:p>
          <a:endParaRPr lang="ru-RU"/>
        </a:p>
      </dgm:t>
    </dgm:pt>
    <dgm:pt modelId="{EBEB1AF5-E8B1-4956-B944-3A1B357C2F67}" type="pres">
      <dgm:prSet presAssocID="{7FE48F65-DF4D-4660-A13A-564BEC0F4421}" presName="negativeSpace" presStyleCnt="0"/>
      <dgm:spPr/>
    </dgm:pt>
    <dgm:pt modelId="{64AA646D-8E82-455B-9A34-82C8F260A933}" type="pres">
      <dgm:prSet presAssocID="{7FE48F65-DF4D-4660-A13A-564BEC0F4421}" presName="childText" presStyleLbl="conFgAcc1" presStyleIdx="0" presStyleCnt="5">
        <dgm:presLayoutVars>
          <dgm:bulletEnabled val="1"/>
        </dgm:presLayoutVars>
      </dgm:prSet>
      <dgm:spPr/>
    </dgm:pt>
    <dgm:pt modelId="{FDFD6F6B-5D6D-4A83-A9D9-D61C8A054DF7}" type="pres">
      <dgm:prSet presAssocID="{91935F47-510E-411E-9022-288BA614BFFB}" presName="spaceBetweenRectangles" presStyleCnt="0"/>
      <dgm:spPr/>
    </dgm:pt>
    <dgm:pt modelId="{16FB2E9E-8DE1-4FB2-B736-A5819B2FFCF1}" type="pres">
      <dgm:prSet presAssocID="{DFA82E3E-1738-467B-B4D5-C16DD4728F47}" presName="parentLin" presStyleCnt="0"/>
      <dgm:spPr/>
    </dgm:pt>
    <dgm:pt modelId="{C3605894-EFE3-4A8F-A5CF-24813C7C0C4A}" type="pres">
      <dgm:prSet presAssocID="{DFA82E3E-1738-467B-B4D5-C16DD4728F47}" presName="parentLeftMargin" presStyleLbl="node1" presStyleIdx="0" presStyleCnt="5"/>
      <dgm:spPr/>
      <dgm:t>
        <a:bodyPr/>
        <a:lstStyle/>
        <a:p>
          <a:endParaRPr lang="ru-RU"/>
        </a:p>
      </dgm:t>
    </dgm:pt>
    <dgm:pt modelId="{5346E523-EAED-43F5-A9DB-A2FA3138529B}" type="pres">
      <dgm:prSet presAssocID="{DFA82E3E-1738-467B-B4D5-C16DD4728F47}" presName="parentText" presStyleLbl="node1" presStyleIdx="1" presStyleCnt="5" custScaleX="142857">
        <dgm:presLayoutVars>
          <dgm:chMax val="0"/>
          <dgm:bulletEnabled val="1"/>
        </dgm:presLayoutVars>
      </dgm:prSet>
      <dgm:spPr/>
      <dgm:t>
        <a:bodyPr/>
        <a:lstStyle/>
        <a:p>
          <a:endParaRPr lang="ru-RU"/>
        </a:p>
      </dgm:t>
    </dgm:pt>
    <dgm:pt modelId="{AD9B7F7D-40D3-4E29-A05D-85CB6CC4B300}" type="pres">
      <dgm:prSet presAssocID="{DFA82E3E-1738-467B-B4D5-C16DD4728F47}" presName="negativeSpace" presStyleCnt="0"/>
      <dgm:spPr/>
    </dgm:pt>
    <dgm:pt modelId="{5311BEFC-2766-49CA-BAAD-6EA4DCD2EB38}" type="pres">
      <dgm:prSet presAssocID="{DFA82E3E-1738-467B-B4D5-C16DD4728F47}" presName="childText" presStyleLbl="conFgAcc1" presStyleIdx="1" presStyleCnt="5">
        <dgm:presLayoutVars>
          <dgm:bulletEnabled val="1"/>
        </dgm:presLayoutVars>
      </dgm:prSet>
      <dgm:spPr/>
    </dgm:pt>
    <dgm:pt modelId="{E887F59A-77DF-465F-8358-936CA3C31CB9}" type="pres">
      <dgm:prSet presAssocID="{66DD75D8-101E-4431-8946-5F54A3335636}" presName="spaceBetweenRectangles" presStyleCnt="0"/>
      <dgm:spPr/>
    </dgm:pt>
    <dgm:pt modelId="{CDFDF558-B29E-4862-8785-637F439886C7}" type="pres">
      <dgm:prSet presAssocID="{F65F0ECA-3735-4E47-B78E-ACD47D6751A7}" presName="parentLin" presStyleCnt="0"/>
      <dgm:spPr/>
    </dgm:pt>
    <dgm:pt modelId="{F834E068-5308-4249-9C71-D1688ACF4CA8}" type="pres">
      <dgm:prSet presAssocID="{F65F0ECA-3735-4E47-B78E-ACD47D6751A7}" presName="parentLeftMargin" presStyleLbl="node1" presStyleIdx="1" presStyleCnt="5"/>
      <dgm:spPr/>
      <dgm:t>
        <a:bodyPr/>
        <a:lstStyle/>
        <a:p>
          <a:endParaRPr lang="ru-RU"/>
        </a:p>
      </dgm:t>
    </dgm:pt>
    <dgm:pt modelId="{64E10ABA-E9EB-455C-9C49-7BE40BC91041}" type="pres">
      <dgm:prSet presAssocID="{F65F0ECA-3735-4E47-B78E-ACD47D6751A7}" presName="parentText" presStyleLbl="node1" presStyleIdx="2" presStyleCnt="5" custScaleX="142857" custScaleY="216971">
        <dgm:presLayoutVars>
          <dgm:chMax val="0"/>
          <dgm:bulletEnabled val="1"/>
        </dgm:presLayoutVars>
      </dgm:prSet>
      <dgm:spPr/>
      <dgm:t>
        <a:bodyPr/>
        <a:lstStyle/>
        <a:p>
          <a:endParaRPr lang="ru-RU"/>
        </a:p>
      </dgm:t>
    </dgm:pt>
    <dgm:pt modelId="{400E8074-7E26-48C8-BC03-5070BE58281C}" type="pres">
      <dgm:prSet presAssocID="{F65F0ECA-3735-4E47-B78E-ACD47D6751A7}" presName="negativeSpace" presStyleCnt="0"/>
      <dgm:spPr/>
    </dgm:pt>
    <dgm:pt modelId="{EEF64E76-ACCD-4784-86B6-07B3193E78C1}" type="pres">
      <dgm:prSet presAssocID="{F65F0ECA-3735-4E47-B78E-ACD47D6751A7}" presName="childText" presStyleLbl="conFgAcc1" presStyleIdx="2" presStyleCnt="5">
        <dgm:presLayoutVars>
          <dgm:bulletEnabled val="1"/>
        </dgm:presLayoutVars>
      </dgm:prSet>
      <dgm:spPr/>
    </dgm:pt>
    <dgm:pt modelId="{799A0328-76C0-434F-A26A-AC94BCBEA245}" type="pres">
      <dgm:prSet presAssocID="{1EDF59C3-AC34-4A82-9590-E3C2DBA8A0F3}" presName="spaceBetweenRectangles" presStyleCnt="0"/>
      <dgm:spPr/>
    </dgm:pt>
    <dgm:pt modelId="{BE4CB37E-5DFE-4556-941F-99F9B35C038E}" type="pres">
      <dgm:prSet presAssocID="{29B5B5C6-DC6D-4B2A-9C70-38576FEEBB84}" presName="parentLin" presStyleCnt="0"/>
      <dgm:spPr/>
    </dgm:pt>
    <dgm:pt modelId="{E3F185A4-A36F-4200-A66A-3123795A3D68}" type="pres">
      <dgm:prSet presAssocID="{29B5B5C6-DC6D-4B2A-9C70-38576FEEBB84}" presName="parentLeftMargin" presStyleLbl="node1" presStyleIdx="2" presStyleCnt="5"/>
      <dgm:spPr/>
      <dgm:t>
        <a:bodyPr/>
        <a:lstStyle/>
        <a:p>
          <a:endParaRPr lang="ru-RU"/>
        </a:p>
      </dgm:t>
    </dgm:pt>
    <dgm:pt modelId="{AEB22DBD-944C-4170-953A-D965BDB94FFE}" type="pres">
      <dgm:prSet presAssocID="{29B5B5C6-DC6D-4B2A-9C70-38576FEEBB84}" presName="parentText" presStyleLbl="node1" presStyleIdx="3" presStyleCnt="5" custScaleX="142857" custScaleY="225408">
        <dgm:presLayoutVars>
          <dgm:chMax val="0"/>
          <dgm:bulletEnabled val="1"/>
        </dgm:presLayoutVars>
      </dgm:prSet>
      <dgm:spPr/>
      <dgm:t>
        <a:bodyPr/>
        <a:lstStyle/>
        <a:p>
          <a:endParaRPr lang="ru-RU"/>
        </a:p>
      </dgm:t>
    </dgm:pt>
    <dgm:pt modelId="{EE1F0417-2ACE-4F6A-9FCD-0DF074B4D3CA}" type="pres">
      <dgm:prSet presAssocID="{29B5B5C6-DC6D-4B2A-9C70-38576FEEBB84}" presName="negativeSpace" presStyleCnt="0"/>
      <dgm:spPr/>
    </dgm:pt>
    <dgm:pt modelId="{FF6756DD-BF60-4732-8424-D03DCEBD8FD6}" type="pres">
      <dgm:prSet presAssocID="{29B5B5C6-DC6D-4B2A-9C70-38576FEEBB84}" presName="childText" presStyleLbl="conFgAcc1" presStyleIdx="3" presStyleCnt="5">
        <dgm:presLayoutVars>
          <dgm:bulletEnabled val="1"/>
        </dgm:presLayoutVars>
      </dgm:prSet>
      <dgm:spPr/>
    </dgm:pt>
    <dgm:pt modelId="{E8B70436-6912-48A7-9D52-07AC324F172A}" type="pres">
      <dgm:prSet presAssocID="{9062C2AC-9EB5-4E01-BAB5-F63F794BFA95}" presName="spaceBetweenRectangles" presStyleCnt="0"/>
      <dgm:spPr/>
    </dgm:pt>
    <dgm:pt modelId="{44F6D4E6-35E0-4DE8-A79D-B7F1BEE25378}" type="pres">
      <dgm:prSet presAssocID="{42E00DAE-3B04-4762-BAFA-AD4BE6FD0BA7}" presName="parentLin" presStyleCnt="0"/>
      <dgm:spPr/>
    </dgm:pt>
    <dgm:pt modelId="{CB0061B5-EB96-467A-8CC8-823C1FFA4771}" type="pres">
      <dgm:prSet presAssocID="{42E00DAE-3B04-4762-BAFA-AD4BE6FD0BA7}" presName="parentLeftMargin" presStyleLbl="node1" presStyleIdx="3" presStyleCnt="5"/>
      <dgm:spPr/>
      <dgm:t>
        <a:bodyPr/>
        <a:lstStyle/>
        <a:p>
          <a:endParaRPr lang="ru-RU"/>
        </a:p>
      </dgm:t>
    </dgm:pt>
    <dgm:pt modelId="{ABBE7538-0723-4A8D-9A1F-82577C5D24AA}" type="pres">
      <dgm:prSet presAssocID="{42E00DAE-3B04-4762-BAFA-AD4BE6FD0BA7}" presName="parentText" presStyleLbl="node1" presStyleIdx="4" presStyleCnt="5" custScaleX="142857" custScaleY="402742">
        <dgm:presLayoutVars>
          <dgm:chMax val="0"/>
          <dgm:bulletEnabled val="1"/>
        </dgm:presLayoutVars>
      </dgm:prSet>
      <dgm:spPr/>
      <dgm:t>
        <a:bodyPr/>
        <a:lstStyle/>
        <a:p>
          <a:endParaRPr lang="ru-RU"/>
        </a:p>
      </dgm:t>
    </dgm:pt>
    <dgm:pt modelId="{B3FE20C2-53AA-4D66-BA0C-F1A0DFBF52B6}" type="pres">
      <dgm:prSet presAssocID="{42E00DAE-3B04-4762-BAFA-AD4BE6FD0BA7}" presName="negativeSpace" presStyleCnt="0"/>
      <dgm:spPr/>
    </dgm:pt>
    <dgm:pt modelId="{0C97892E-C03B-4BE4-9DB3-ABA794672765}" type="pres">
      <dgm:prSet presAssocID="{42E00DAE-3B04-4762-BAFA-AD4BE6FD0BA7}" presName="childText" presStyleLbl="conFgAcc1" presStyleIdx="4" presStyleCnt="5" custLinFactNeighborX="396" custLinFactNeighborY="-96852">
        <dgm:presLayoutVars>
          <dgm:bulletEnabled val="1"/>
        </dgm:presLayoutVars>
      </dgm:prSet>
      <dgm:spPr/>
    </dgm:pt>
  </dgm:ptLst>
  <dgm:cxnLst>
    <dgm:cxn modelId="{5C4EC781-D79E-4408-A881-B787AEBBF7E2}" type="presOf" srcId="{DFA82E3E-1738-467B-B4D5-C16DD4728F47}" destId="{C3605894-EFE3-4A8F-A5CF-24813C7C0C4A}" srcOrd="0" destOrd="0" presId="urn:microsoft.com/office/officeart/2005/8/layout/list1"/>
    <dgm:cxn modelId="{EB82ECC4-4F06-442C-BD00-813C825506CE}" type="presOf" srcId="{DFA82E3E-1738-467B-B4D5-C16DD4728F47}" destId="{5346E523-EAED-43F5-A9DB-A2FA3138529B}" srcOrd="1" destOrd="0" presId="urn:microsoft.com/office/officeart/2005/8/layout/list1"/>
    <dgm:cxn modelId="{D6BEF69C-457B-4047-B686-D21BAD8D7211}" type="presOf" srcId="{29B5B5C6-DC6D-4B2A-9C70-38576FEEBB84}" destId="{E3F185A4-A36F-4200-A66A-3123795A3D68}" srcOrd="0" destOrd="0" presId="urn:microsoft.com/office/officeart/2005/8/layout/list1"/>
    <dgm:cxn modelId="{59BF5BD4-6829-490F-A13A-246512BE9C21}" type="presOf" srcId="{42E00DAE-3B04-4762-BAFA-AD4BE6FD0BA7}" destId="{CB0061B5-EB96-467A-8CC8-823C1FFA4771}" srcOrd="0" destOrd="0" presId="urn:microsoft.com/office/officeart/2005/8/layout/list1"/>
    <dgm:cxn modelId="{461E926E-BFC6-4760-8DEC-60AEE92AECB4}" type="presOf" srcId="{3D73D089-9DF9-4274-ABF2-025BE6ADD53E}" destId="{FD4DFAE5-AA62-4B85-8165-377FBE3AF79E}" srcOrd="0" destOrd="0" presId="urn:microsoft.com/office/officeart/2005/8/layout/list1"/>
    <dgm:cxn modelId="{A9B49373-153F-4DCA-B17F-8EB653D67B74}" type="presOf" srcId="{29B5B5C6-DC6D-4B2A-9C70-38576FEEBB84}" destId="{AEB22DBD-944C-4170-953A-D965BDB94FFE}" srcOrd="1" destOrd="0" presId="urn:microsoft.com/office/officeart/2005/8/layout/list1"/>
    <dgm:cxn modelId="{B607C196-24DD-4814-8778-C4D76B18A73B}" srcId="{3D73D089-9DF9-4274-ABF2-025BE6ADD53E}" destId="{DFA82E3E-1738-467B-B4D5-C16DD4728F47}" srcOrd="1" destOrd="0" parTransId="{39FC8A2A-8187-4D46-9BF1-1297B48A3146}" sibTransId="{66DD75D8-101E-4431-8946-5F54A3335636}"/>
    <dgm:cxn modelId="{8A00E1FC-01F5-49B9-82F9-AF5D649623AE}" srcId="{3D73D089-9DF9-4274-ABF2-025BE6ADD53E}" destId="{F65F0ECA-3735-4E47-B78E-ACD47D6751A7}" srcOrd="2" destOrd="0" parTransId="{A880CA25-96B1-48CA-B576-F508BDCD0688}" sibTransId="{1EDF59C3-AC34-4A82-9590-E3C2DBA8A0F3}"/>
    <dgm:cxn modelId="{2CB353A0-D61B-4914-992A-564EEEE45260}" type="presOf" srcId="{7FE48F65-DF4D-4660-A13A-564BEC0F4421}" destId="{8FDFA64A-4FF0-4C4B-A0D9-E2119E80B2D9}" srcOrd="1" destOrd="0" presId="urn:microsoft.com/office/officeart/2005/8/layout/list1"/>
    <dgm:cxn modelId="{BD4F852E-2E72-4679-90B2-9906AA88D10E}" srcId="{3D73D089-9DF9-4274-ABF2-025BE6ADD53E}" destId="{42E00DAE-3B04-4762-BAFA-AD4BE6FD0BA7}" srcOrd="4" destOrd="0" parTransId="{ADFDDD59-CC63-41C3-8785-B501C78A905D}" sibTransId="{C214C1A0-67B3-4CF1-84B6-60DB07A84CEF}"/>
    <dgm:cxn modelId="{75AB73AB-D0AF-49C1-B9E6-A1D4D699EF38}" type="presOf" srcId="{7FE48F65-DF4D-4660-A13A-564BEC0F4421}" destId="{78DBB269-C0CC-44C7-8ED0-A783BAA386AE}" srcOrd="0" destOrd="0" presId="urn:microsoft.com/office/officeart/2005/8/layout/list1"/>
    <dgm:cxn modelId="{D17B3F91-AA75-4713-BFE4-482FFFE7B24D}" srcId="{3D73D089-9DF9-4274-ABF2-025BE6ADD53E}" destId="{29B5B5C6-DC6D-4B2A-9C70-38576FEEBB84}" srcOrd="3" destOrd="0" parTransId="{BD8D2FA0-386A-45D1-877D-EE78C0A79A8D}" sibTransId="{9062C2AC-9EB5-4E01-BAB5-F63F794BFA95}"/>
    <dgm:cxn modelId="{BC9D0C2D-8DD9-4941-9040-3A5B98CCEC85}" type="presOf" srcId="{F65F0ECA-3735-4E47-B78E-ACD47D6751A7}" destId="{F834E068-5308-4249-9C71-D1688ACF4CA8}" srcOrd="0" destOrd="0" presId="urn:microsoft.com/office/officeart/2005/8/layout/list1"/>
    <dgm:cxn modelId="{97289645-8587-4D47-8AC1-9741846229D6}" type="presOf" srcId="{F65F0ECA-3735-4E47-B78E-ACD47D6751A7}" destId="{64E10ABA-E9EB-455C-9C49-7BE40BC91041}" srcOrd="1" destOrd="0" presId="urn:microsoft.com/office/officeart/2005/8/layout/list1"/>
    <dgm:cxn modelId="{F3F3699C-B6B3-4C1A-BA5B-63531D8F4A87}" type="presOf" srcId="{42E00DAE-3B04-4762-BAFA-AD4BE6FD0BA7}" destId="{ABBE7538-0723-4A8D-9A1F-82577C5D24AA}" srcOrd="1" destOrd="0" presId="urn:microsoft.com/office/officeart/2005/8/layout/list1"/>
    <dgm:cxn modelId="{ECB873CC-703A-410B-B64F-C3CF4C7083AD}" srcId="{3D73D089-9DF9-4274-ABF2-025BE6ADD53E}" destId="{7FE48F65-DF4D-4660-A13A-564BEC0F4421}" srcOrd="0" destOrd="0" parTransId="{E0565B21-C811-478A-9951-8976B92B17E0}" sibTransId="{91935F47-510E-411E-9022-288BA614BFFB}"/>
    <dgm:cxn modelId="{3F4430EA-402D-46CE-AAC3-BC39F40C6234}" type="presParOf" srcId="{FD4DFAE5-AA62-4B85-8165-377FBE3AF79E}" destId="{536558E4-BB5E-4B17-9308-6D02CDC44E9A}" srcOrd="0" destOrd="0" presId="urn:microsoft.com/office/officeart/2005/8/layout/list1"/>
    <dgm:cxn modelId="{108A1AF7-0AE1-407F-A889-00F4BCD03754}" type="presParOf" srcId="{536558E4-BB5E-4B17-9308-6D02CDC44E9A}" destId="{78DBB269-C0CC-44C7-8ED0-A783BAA386AE}" srcOrd="0" destOrd="0" presId="urn:microsoft.com/office/officeart/2005/8/layout/list1"/>
    <dgm:cxn modelId="{71A45180-8597-43F7-AAD8-BD32A79A7ADE}" type="presParOf" srcId="{536558E4-BB5E-4B17-9308-6D02CDC44E9A}" destId="{8FDFA64A-4FF0-4C4B-A0D9-E2119E80B2D9}" srcOrd="1" destOrd="0" presId="urn:microsoft.com/office/officeart/2005/8/layout/list1"/>
    <dgm:cxn modelId="{7AB96D8D-6C5C-4B34-8CEF-EC3314E0C4A5}" type="presParOf" srcId="{FD4DFAE5-AA62-4B85-8165-377FBE3AF79E}" destId="{EBEB1AF5-E8B1-4956-B944-3A1B357C2F67}" srcOrd="1" destOrd="0" presId="urn:microsoft.com/office/officeart/2005/8/layout/list1"/>
    <dgm:cxn modelId="{67FD0E17-DEC3-4FDD-8CA0-2593559A539E}" type="presParOf" srcId="{FD4DFAE5-AA62-4B85-8165-377FBE3AF79E}" destId="{64AA646D-8E82-455B-9A34-82C8F260A933}" srcOrd="2" destOrd="0" presId="urn:microsoft.com/office/officeart/2005/8/layout/list1"/>
    <dgm:cxn modelId="{131E4FAC-CFFE-4CBB-8E80-C532CA34CB5F}" type="presParOf" srcId="{FD4DFAE5-AA62-4B85-8165-377FBE3AF79E}" destId="{FDFD6F6B-5D6D-4A83-A9D9-D61C8A054DF7}" srcOrd="3" destOrd="0" presId="urn:microsoft.com/office/officeart/2005/8/layout/list1"/>
    <dgm:cxn modelId="{A3C0305D-7C11-4778-8332-79A6058E157D}" type="presParOf" srcId="{FD4DFAE5-AA62-4B85-8165-377FBE3AF79E}" destId="{16FB2E9E-8DE1-4FB2-B736-A5819B2FFCF1}" srcOrd="4" destOrd="0" presId="urn:microsoft.com/office/officeart/2005/8/layout/list1"/>
    <dgm:cxn modelId="{C6B4D3C8-C542-4F1D-AB33-51EA6BDB05AB}" type="presParOf" srcId="{16FB2E9E-8DE1-4FB2-B736-A5819B2FFCF1}" destId="{C3605894-EFE3-4A8F-A5CF-24813C7C0C4A}" srcOrd="0" destOrd="0" presId="urn:microsoft.com/office/officeart/2005/8/layout/list1"/>
    <dgm:cxn modelId="{09B6D11E-089F-4521-ACD7-7ADA3F2EC8A7}" type="presParOf" srcId="{16FB2E9E-8DE1-4FB2-B736-A5819B2FFCF1}" destId="{5346E523-EAED-43F5-A9DB-A2FA3138529B}" srcOrd="1" destOrd="0" presId="urn:microsoft.com/office/officeart/2005/8/layout/list1"/>
    <dgm:cxn modelId="{FF6343D2-B362-4E92-B415-C348B26545DC}" type="presParOf" srcId="{FD4DFAE5-AA62-4B85-8165-377FBE3AF79E}" destId="{AD9B7F7D-40D3-4E29-A05D-85CB6CC4B300}" srcOrd="5" destOrd="0" presId="urn:microsoft.com/office/officeart/2005/8/layout/list1"/>
    <dgm:cxn modelId="{1D149EE3-72AB-4F80-9089-02A3F5862FC6}" type="presParOf" srcId="{FD4DFAE5-AA62-4B85-8165-377FBE3AF79E}" destId="{5311BEFC-2766-49CA-BAAD-6EA4DCD2EB38}" srcOrd="6" destOrd="0" presId="urn:microsoft.com/office/officeart/2005/8/layout/list1"/>
    <dgm:cxn modelId="{A0DBA04B-56BB-4CFF-94C9-006A6CE65D9E}" type="presParOf" srcId="{FD4DFAE5-AA62-4B85-8165-377FBE3AF79E}" destId="{E887F59A-77DF-465F-8358-936CA3C31CB9}" srcOrd="7" destOrd="0" presId="urn:microsoft.com/office/officeart/2005/8/layout/list1"/>
    <dgm:cxn modelId="{EA861906-0E8E-4239-BAAB-75B275CFE425}" type="presParOf" srcId="{FD4DFAE5-AA62-4B85-8165-377FBE3AF79E}" destId="{CDFDF558-B29E-4862-8785-637F439886C7}" srcOrd="8" destOrd="0" presId="urn:microsoft.com/office/officeart/2005/8/layout/list1"/>
    <dgm:cxn modelId="{F5B7BC8C-893E-4C50-8ACF-D1A39969AF45}" type="presParOf" srcId="{CDFDF558-B29E-4862-8785-637F439886C7}" destId="{F834E068-5308-4249-9C71-D1688ACF4CA8}" srcOrd="0" destOrd="0" presId="urn:microsoft.com/office/officeart/2005/8/layout/list1"/>
    <dgm:cxn modelId="{A7EF328F-4596-4850-B178-9C403887B0C4}" type="presParOf" srcId="{CDFDF558-B29E-4862-8785-637F439886C7}" destId="{64E10ABA-E9EB-455C-9C49-7BE40BC91041}" srcOrd="1" destOrd="0" presId="urn:microsoft.com/office/officeart/2005/8/layout/list1"/>
    <dgm:cxn modelId="{04E0223F-94E3-4C8E-93ED-992001126FCB}" type="presParOf" srcId="{FD4DFAE5-AA62-4B85-8165-377FBE3AF79E}" destId="{400E8074-7E26-48C8-BC03-5070BE58281C}" srcOrd="9" destOrd="0" presId="urn:microsoft.com/office/officeart/2005/8/layout/list1"/>
    <dgm:cxn modelId="{F3C6F8C5-E0F6-4EB8-9226-E93E509A2BEB}" type="presParOf" srcId="{FD4DFAE5-AA62-4B85-8165-377FBE3AF79E}" destId="{EEF64E76-ACCD-4784-86B6-07B3193E78C1}" srcOrd="10" destOrd="0" presId="urn:microsoft.com/office/officeart/2005/8/layout/list1"/>
    <dgm:cxn modelId="{4A6E0FFC-C0E1-4367-A24A-76D5754D5546}" type="presParOf" srcId="{FD4DFAE5-AA62-4B85-8165-377FBE3AF79E}" destId="{799A0328-76C0-434F-A26A-AC94BCBEA245}" srcOrd="11" destOrd="0" presId="urn:microsoft.com/office/officeart/2005/8/layout/list1"/>
    <dgm:cxn modelId="{94E79421-2046-459E-A767-3E4AEB11A42D}" type="presParOf" srcId="{FD4DFAE5-AA62-4B85-8165-377FBE3AF79E}" destId="{BE4CB37E-5DFE-4556-941F-99F9B35C038E}" srcOrd="12" destOrd="0" presId="urn:microsoft.com/office/officeart/2005/8/layout/list1"/>
    <dgm:cxn modelId="{AF2AEE19-E46F-4E64-BE45-8CEBDB2F3E8A}" type="presParOf" srcId="{BE4CB37E-5DFE-4556-941F-99F9B35C038E}" destId="{E3F185A4-A36F-4200-A66A-3123795A3D68}" srcOrd="0" destOrd="0" presId="urn:microsoft.com/office/officeart/2005/8/layout/list1"/>
    <dgm:cxn modelId="{7D4E853D-BD82-4D93-9A5D-A46CCF261C10}" type="presParOf" srcId="{BE4CB37E-5DFE-4556-941F-99F9B35C038E}" destId="{AEB22DBD-944C-4170-953A-D965BDB94FFE}" srcOrd="1" destOrd="0" presId="urn:microsoft.com/office/officeart/2005/8/layout/list1"/>
    <dgm:cxn modelId="{32D81C96-DB13-4D97-BDA6-4B01AC6FB81E}" type="presParOf" srcId="{FD4DFAE5-AA62-4B85-8165-377FBE3AF79E}" destId="{EE1F0417-2ACE-4F6A-9FCD-0DF074B4D3CA}" srcOrd="13" destOrd="0" presId="urn:microsoft.com/office/officeart/2005/8/layout/list1"/>
    <dgm:cxn modelId="{CF0E8D82-9308-455D-959A-F9D78D9949ED}" type="presParOf" srcId="{FD4DFAE5-AA62-4B85-8165-377FBE3AF79E}" destId="{FF6756DD-BF60-4732-8424-D03DCEBD8FD6}" srcOrd="14" destOrd="0" presId="urn:microsoft.com/office/officeart/2005/8/layout/list1"/>
    <dgm:cxn modelId="{AA46BD11-BB8D-45B8-9C0F-796509815E4F}" type="presParOf" srcId="{FD4DFAE5-AA62-4B85-8165-377FBE3AF79E}" destId="{E8B70436-6912-48A7-9D52-07AC324F172A}" srcOrd="15" destOrd="0" presId="urn:microsoft.com/office/officeart/2005/8/layout/list1"/>
    <dgm:cxn modelId="{7988DE9B-6946-42EA-8F93-D3CFCDB57529}" type="presParOf" srcId="{FD4DFAE5-AA62-4B85-8165-377FBE3AF79E}" destId="{44F6D4E6-35E0-4DE8-A79D-B7F1BEE25378}" srcOrd="16" destOrd="0" presId="urn:microsoft.com/office/officeart/2005/8/layout/list1"/>
    <dgm:cxn modelId="{3DE1AAAA-C3FF-4CF1-AD78-E94C8356F612}" type="presParOf" srcId="{44F6D4E6-35E0-4DE8-A79D-B7F1BEE25378}" destId="{CB0061B5-EB96-467A-8CC8-823C1FFA4771}" srcOrd="0" destOrd="0" presId="urn:microsoft.com/office/officeart/2005/8/layout/list1"/>
    <dgm:cxn modelId="{B98BBEC3-5062-42DB-8CD9-E86E20EBF839}" type="presParOf" srcId="{44F6D4E6-35E0-4DE8-A79D-B7F1BEE25378}" destId="{ABBE7538-0723-4A8D-9A1F-82577C5D24AA}" srcOrd="1" destOrd="0" presId="urn:microsoft.com/office/officeart/2005/8/layout/list1"/>
    <dgm:cxn modelId="{4280B660-4E9E-4E99-94F1-04A7D8827770}" type="presParOf" srcId="{FD4DFAE5-AA62-4B85-8165-377FBE3AF79E}" destId="{B3FE20C2-53AA-4D66-BA0C-F1A0DFBF52B6}" srcOrd="17" destOrd="0" presId="urn:microsoft.com/office/officeart/2005/8/layout/list1"/>
    <dgm:cxn modelId="{075EEF3A-92EF-4B9D-B85A-1651A290FF51}" type="presParOf" srcId="{FD4DFAE5-AA62-4B85-8165-377FBE3AF79E}" destId="{0C97892E-C03B-4BE4-9DB3-ABA794672765}" srcOrd="18" destOrd="0" presId="urn:microsoft.com/office/officeart/2005/8/layout/list1"/>
  </dgm:cxnLst>
  <dgm:bg>
    <a:solidFill>
      <a:schemeClr val="bg1">
        <a:lumMod val="40000"/>
        <a:lumOff val="6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32AF6-0504-4288-982F-A0B2BB90013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AFC82B7-E155-44F4-801F-901309EF7649}">
      <dgm:prSet/>
      <dgm:spPr>
        <a:solidFill>
          <a:schemeClr val="accent1">
            <a:lumMod val="40000"/>
            <a:lumOff val="60000"/>
          </a:schemeClr>
        </a:solidFill>
      </dgm:spPr>
      <dgm:t>
        <a:bodyPr/>
        <a:lstStyle/>
        <a:p>
          <a:pPr rtl="0"/>
          <a:r>
            <a:rPr lang="ru-RU" dirty="0" smtClean="0">
              <a:solidFill>
                <a:schemeClr val="tx1">
                  <a:lumMod val="50000"/>
                </a:schemeClr>
              </a:solidFill>
            </a:rPr>
            <a:t>Временно ввезенные товары</a:t>
          </a:r>
          <a:r>
            <a:rPr lang="ru-RU" dirty="0" smtClean="0">
              <a:solidFill>
                <a:srgbClr val="FF0000"/>
              </a:solidFill>
            </a:rPr>
            <a:t> </a:t>
          </a:r>
          <a:r>
            <a:rPr lang="ru-RU" b="1" dirty="0" smtClean="0">
              <a:solidFill>
                <a:srgbClr val="FF0000"/>
              </a:solidFill>
            </a:rPr>
            <a:t>с полным условным</a:t>
          </a:r>
          <a:r>
            <a:rPr lang="ru-RU" dirty="0" smtClean="0">
              <a:solidFill>
                <a:srgbClr val="FF0000"/>
              </a:solidFill>
            </a:rPr>
            <a:t> </a:t>
          </a:r>
          <a:r>
            <a:rPr lang="ru-RU" b="1" dirty="0" smtClean="0">
              <a:solidFill>
                <a:srgbClr val="FF0000"/>
              </a:solidFill>
            </a:rPr>
            <a:t>освобождением</a:t>
          </a:r>
          <a:r>
            <a:rPr lang="ru-RU" dirty="0" smtClean="0">
              <a:solidFill>
                <a:srgbClr val="FF0000"/>
              </a:solidFill>
            </a:rPr>
            <a:t> </a:t>
          </a:r>
          <a:r>
            <a:rPr lang="ru-RU" dirty="0" smtClean="0">
              <a:solidFill>
                <a:schemeClr val="tx1">
                  <a:lumMod val="50000"/>
                </a:schemeClr>
              </a:solidFill>
            </a:rPr>
            <a:t>от уплаты таможенных пошлин, налогов </a:t>
          </a:r>
          <a:r>
            <a:rPr lang="ru-RU" b="1" i="1" dirty="0" smtClean="0">
              <a:solidFill>
                <a:srgbClr val="FF0000"/>
              </a:solidFill>
            </a:rPr>
            <a:t>используются в пределах территории государства – члена ЕАЭС, </a:t>
          </a:r>
          <a:r>
            <a:rPr lang="ru-RU" b="0" dirty="0" smtClean="0">
              <a:solidFill>
                <a:schemeClr val="tx1">
                  <a:lumMod val="50000"/>
                </a:schemeClr>
              </a:solidFill>
            </a:rPr>
            <a:t>таможенным органом которого данные товары помещены под таможенную процедуру временного ввоза (допуска), </a:t>
          </a:r>
          <a:r>
            <a:rPr lang="ru-RU" i="1" dirty="0" smtClean="0">
              <a:solidFill>
                <a:schemeClr val="tx1">
                  <a:lumMod val="50000"/>
                </a:schemeClr>
              </a:solidFill>
            </a:rPr>
            <a:t>если иное не установлено решением Евразийской экономической комиссии</a:t>
          </a:r>
          <a:r>
            <a:rPr lang="ru-RU" dirty="0" smtClean="0">
              <a:solidFill>
                <a:schemeClr val="tx1">
                  <a:lumMod val="50000"/>
                </a:schemeClr>
              </a:solidFill>
            </a:rPr>
            <a:t>.</a:t>
          </a:r>
          <a:endParaRPr lang="ru-RU" dirty="0">
            <a:solidFill>
              <a:schemeClr val="tx1">
                <a:lumMod val="50000"/>
              </a:schemeClr>
            </a:solidFill>
          </a:endParaRPr>
        </a:p>
      </dgm:t>
    </dgm:pt>
    <dgm:pt modelId="{FD03ED63-F991-4F33-A556-C841098D89E8}" type="parTrans" cxnId="{8B8665A8-F4C9-4C0D-A6D0-2E30AEFD04D9}">
      <dgm:prSet/>
      <dgm:spPr/>
      <dgm:t>
        <a:bodyPr/>
        <a:lstStyle/>
        <a:p>
          <a:endParaRPr lang="ru-RU"/>
        </a:p>
      </dgm:t>
    </dgm:pt>
    <dgm:pt modelId="{B9A92D34-C4FA-4421-932F-09388F789660}" type="sibTrans" cxnId="{8B8665A8-F4C9-4C0D-A6D0-2E30AEFD04D9}">
      <dgm:prSet/>
      <dgm:spPr/>
      <dgm:t>
        <a:bodyPr/>
        <a:lstStyle/>
        <a:p>
          <a:endParaRPr lang="ru-RU"/>
        </a:p>
      </dgm:t>
    </dgm:pt>
    <dgm:pt modelId="{8D2E273B-C01E-4D37-B068-8EEE762FF01A}">
      <dgm:prSet/>
      <dgm:spPr/>
      <dgm:t>
        <a:bodyPr/>
        <a:lstStyle/>
        <a:p>
          <a:pPr rtl="0"/>
          <a:endParaRPr lang="ru-RU" dirty="0"/>
        </a:p>
      </dgm:t>
    </dgm:pt>
    <dgm:pt modelId="{21320F31-A161-48F3-97A1-968C7421D4E2}" type="parTrans" cxnId="{12730ADE-B6AF-4A3F-A1F2-B28FFE0934D7}">
      <dgm:prSet/>
      <dgm:spPr/>
      <dgm:t>
        <a:bodyPr/>
        <a:lstStyle/>
        <a:p>
          <a:endParaRPr lang="ru-RU"/>
        </a:p>
      </dgm:t>
    </dgm:pt>
    <dgm:pt modelId="{BF723E87-44A1-4521-A9F0-5B73A5725E48}" type="sibTrans" cxnId="{12730ADE-B6AF-4A3F-A1F2-B28FFE0934D7}">
      <dgm:prSet/>
      <dgm:spPr/>
      <dgm:t>
        <a:bodyPr/>
        <a:lstStyle/>
        <a:p>
          <a:endParaRPr lang="ru-RU"/>
        </a:p>
      </dgm:t>
    </dgm:pt>
    <dgm:pt modelId="{C8C22DA0-3EA0-4C8B-90B6-8DF0D12B12C1}" type="pres">
      <dgm:prSet presAssocID="{DAD32AF6-0504-4288-982F-A0B2BB900138}" presName="linear" presStyleCnt="0">
        <dgm:presLayoutVars>
          <dgm:animLvl val="lvl"/>
          <dgm:resizeHandles val="exact"/>
        </dgm:presLayoutVars>
      </dgm:prSet>
      <dgm:spPr/>
      <dgm:t>
        <a:bodyPr/>
        <a:lstStyle/>
        <a:p>
          <a:endParaRPr lang="ru-RU"/>
        </a:p>
      </dgm:t>
    </dgm:pt>
    <dgm:pt modelId="{D1D6ADFF-4016-4133-9934-00C1877B4E48}" type="pres">
      <dgm:prSet presAssocID="{3AFC82B7-E155-44F4-801F-901309EF7649}" presName="parentText" presStyleLbl="node1" presStyleIdx="0" presStyleCnt="1" custScaleX="78668" custScaleY="112757" custLinFactNeighborX="-666" custLinFactNeighborY="17595">
        <dgm:presLayoutVars>
          <dgm:chMax val="0"/>
          <dgm:bulletEnabled val="1"/>
        </dgm:presLayoutVars>
      </dgm:prSet>
      <dgm:spPr>
        <a:prstGeom prst="roundRect">
          <a:avLst/>
        </a:prstGeom>
      </dgm:spPr>
      <dgm:t>
        <a:bodyPr/>
        <a:lstStyle/>
        <a:p>
          <a:endParaRPr lang="ru-RU"/>
        </a:p>
      </dgm:t>
    </dgm:pt>
    <dgm:pt modelId="{FB7D588F-1422-48BE-AB4D-697713C1FB89}" type="pres">
      <dgm:prSet presAssocID="{3AFC82B7-E155-44F4-801F-901309EF7649}" presName="childText" presStyleLbl="revTx" presStyleIdx="0" presStyleCnt="1">
        <dgm:presLayoutVars>
          <dgm:bulletEnabled val="1"/>
        </dgm:presLayoutVars>
      </dgm:prSet>
      <dgm:spPr/>
      <dgm:t>
        <a:bodyPr/>
        <a:lstStyle/>
        <a:p>
          <a:endParaRPr lang="ru-RU"/>
        </a:p>
      </dgm:t>
    </dgm:pt>
  </dgm:ptLst>
  <dgm:cxnLst>
    <dgm:cxn modelId="{8B8665A8-F4C9-4C0D-A6D0-2E30AEFD04D9}" srcId="{DAD32AF6-0504-4288-982F-A0B2BB900138}" destId="{3AFC82B7-E155-44F4-801F-901309EF7649}" srcOrd="0" destOrd="0" parTransId="{FD03ED63-F991-4F33-A556-C841098D89E8}" sibTransId="{B9A92D34-C4FA-4421-932F-09388F789660}"/>
    <dgm:cxn modelId="{12730ADE-B6AF-4A3F-A1F2-B28FFE0934D7}" srcId="{3AFC82B7-E155-44F4-801F-901309EF7649}" destId="{8D2E273B-C01E-4D37-B068-8EEE762FF01A}" srcOrd="0" destOrd="0" parTransId="{21320F31-A161-48F3-97A1-968C7421D4E2}" sibTransId="{BF723E87-44A1-4521-A9F0-5B73A5725E48}"/>
    <dgm:cxn modelId="{0DBF536E-0805-4C1A-98D9-CCD5D0BE1109}" type="presOf" srcId="{3AFC82B7-E155-44F4-801F-901309EF7649}" destId="{D1D6ADFF-4016-4133-9934-00C1877B4E48}" srcOrd="0" destOrd="0" presId="urn:microsoft.com/office/officeart/2005/8/layout/vList2"/>
    <dgm:cxn modelId="{0B5014B6-1F7F-4CB4-B7F8-CF105C7376D8}" type="presOf" srcId="{DAD32AF6-0504-4288-982F-A0B2BB900138}" destId="{C8C22DA0-3EA0-4C8B-90B6-8DF0D12B12C1}" srcOrd="0" destOrd="0" presId="urn:microsoft.com/office/officeart/2005/8/layout/vList2"/>
    <dgm:cxn modelId="{7B87E457-AB88-4121-AB58-8F0FF6BDF1D2}" type="presOf" srcId="{8D2E273B-C01E-4D37-B068-8EEE762FF01A}" destId="{FB7D588F-1422-48BE-AB4D-697713C1FB89}" srcOrd="0" destOrd="0" presId="urn:microsoft.com/office/officeart/2005/8/layout/vList2"/>
    <dgm:cxn modelId="{85814801-D38C-4B8C-B797-824BB7ECE2CA}" type="presParOf" srcId="{C8C22DA0-3EA0-4C8B-90B6-8DF0D12B12C1}" destId="{D1D6ADFF-4016-4133-9934-00C1877B4E48}" srcOrd="0" destOrd="0" presId="urn:microsoft.com/office/officeart/2005/8/layout/vList2"/>
    <dgm:cxn modelId="{6EAA0F82-4F34-4B25-9A01-50F064401F46}" type="presParOf" srcId="{C8C22DA0-3EA0-4C8B-90B6-8DF0D12B12C1}" destId="{FB7D588F-1422-48BE-AB4D-697713C1FB89}"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B07E1-2C25-45AD-8DE9-05CB2653F3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228C46B-6940-46E2-A657-38F35F387CA8}">
      <dgm:prSet phldrT="[Текст]"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a:t>
          </a: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ввозных таможенных пошлин</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dgm:t>
    </dgm:pt>
    <dgm:pt modelId="{2DD3A214-CFB9-4DB2-8E94-605A680E5462}" type="parTrans" cxnId="{F318DD00-D58F-446D-8F14-F23D285E6C7B}">
      <dgm:prSet/>
      <dgm:spPr/>
      <dgm:t>
        <a:bodyPr/>
        <a:lstStyle/>
        <a:p>
          <a:endParaRPr lang="ru-RU"/>
        </a:p>
      </dgm:t>
    </dgm:pt>
    <dgm:pt modelId="{1097080D-0E2B-44B2-BE55-4F81F72CA5DF}" type="sibTrans" cxnId="{F318DD00-D58F-446D-8F14-F23D285E6C7B}">
      <dgm:prSet/>
      <dgm:spPr/>
      <dgm:t>
        <a:bodyPr/>
        <a:lstStyle/>
        <a:p>
          <a:endParaRPr lang="ru-RU"/>
        </a:p>
      </dgm:t>
    </dgm:pt>
    <dgm:pt modelId="{AA08EC61-E1CB-4DD1-A575-0EDED5099596}">
      <dgm:prSet phldrT="[Текст]" custT="1"/>
      <dgm:spPr/>
      <dgm:t>
        <a:bodyPr/>
        <a:lstStyle/>
        <a:p>
          <a:pPr algn="just"/>
          <a:r>
            <a:rPr lang="ru-RU" sz="2800" dirty="0" smtClean="0">
              <a:solidFill>
                <a:schemeClr val="tx1">
                  <a:lumMod val="50000"/>
                </a:schemeClr>
              </a:solidFill>
              <a:latin typeface="Times New Roman" pitchFamily="18" charset="0"/>
              <a:cs typeface="Times New Roman" pitchFamily="18" charset="0"/>
            </a:rPr>
            <a:t>определяются</a:t>
          </a:r>
          <a:r>
            <a:rPr lang="ru-RU" sz="2800" dirty="0" smtClean="0">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международным договором входящих в право ЕАЭС </a:t>
          </a:r>
          <a:r>
            <a:rPr lang="ru-RU" sz="2800" dirty="0" smtClean="0">
              <a:solidFill>
                <a:schemeClr val="tx1">
                  <a:lumMod val="50000"/>
                </a:schemeClr>
              </a:solidFill>
              <a:latin typeface="Times New Roman" pitchFamily="18" charset="0"/>
              <a:cs typeface="Times New Roman" pitchFamily="18" charset="0"/>
            </a:rPr>
            <a:t>(Таможенный кодекс Евразийского экономического союза, </a:t>
          </a:r>
          <a:r>
            <a:rPr lang="ru-RU" sz="2800" i="1" dirty="0" smtClean="0">
              <a:solidFill>
                <a:schemeClr val="tx1">
                  <a:lumMod val="50000"/>
                </a:schemeClr>
              </a:solidFill>
              <a:latin typeface="Times New Roman" pitchFamily="18" charset="0"/>
              <a:cs typeface="Times New Roman" pitchFamily="18" charset="0"/>
            </a:rPr>
            <a:t>Соглашение об основаниях, условиях и порядке изменения сроков уплаты таможенных пошлин от  21 мая 2010 года)</a:t>
          </a:r>
          <a:r>
            <a:rPr lang="ru-RU" sz="2800" i="1" dirty="0" smtClean="0">
              <a:solidFill>
                <a:srgbClr val="FF0000"/>
              </a:solidFill>
              <a:latin typeface="Times New Roman" pitchFamily="18" charset="0"/>
              <a:cs typeface="Times New Roman" pitchFamily="18" charset="0"/>
            </a:rPr>
            <a:t>только</a:t>
          </a:r>
          <a:r>
            <a:rPr lang="ru-RU" sz="2800" i="1" dirty="0" smtClean="0">
              <a:solidFill>
                <a:schemeClr val="tx1">
                  <a:lumMod val="50000"/>
                </a:schemeClr>
              </a:solidFill>
              <a:latin typeface="Times New Roman" pitchFamily="18" charset="0"/>
              <a:cs typeface="Times New Roman" pitchFamily="18" charset="0"/>
            </a:rPr>
            <a:t> </a:t>
          </a:r>
          <a:r>
            <a:rPr lang="ru-RU" sz="2800" b="1" i="1" dirty="0" smtClean="0">
              <a:solidFill>
                <a:srgbClr val="FF0000"/>
              </a:solidFill>
              <a:latin typeface="Times New Roman" pitchFamily="18" charset="0"/>
              <a:cs typeface="Times New Roman" pitchFamily="18" charset="0"/>
            </a:rPr>
            <a:t>(подп.7 п.1 ст.6)</a:t>
          </a:r>
          <a:endParaRPr lang="ru-RU" sz="2800" b="1" i="1" dirty="0">
            <a:solidFill>
              <a:srgbClr val="FF0000"/>
            </a:solidFill>
          </a:endParaRPr>
        </a:p>
      </dgm:t>
    </dgm:pt>
    <dgm:pt modelId="{1F3D7A99-D25D-4776-BF20-3BA09D806FBC}" type="parTrans" cxnId="{3AA4994D-3168-49C3-8F59-550A476588AE}">
      <dgm:prSet/>
      <dgm:spPr/>
      <dgm:t>
        <a:bodyPr/>
        <a:lstStyle/>
        <a:p>
          <a:endParaRPr lang="ru-RU"/>
        </a:p>
      </dgm:t>
    </dgm:pt>
    <dgm:pt modelId="{0FC83F1E-3805-4146-A41D-30BA7773A4F2}" type="sibTrans" cxnId="{3AA4994D-3168-49C3-8F59-550A476588AE}">
      <dgm:prSet/>
      <dgm:spPr/>
      <dgm:t>
        <a:bodyPr/>
        <a:lstStyle/>
        <a:p>
          <a:endParaRPr lang="ru-RU"/>
        </a:p>
      </dgm:t>
    </dgm:pt>
    <dgm:pt modelId="{57448350-A71B-4456-914A-30E8E54353BB}">
      <dgm:prSet phldrT="[Текст]"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dgm:spPr>
      <dgm:t>
        <a:bodyPr/>
        <a:lstStyle/>
        <a:p>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налогов</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dgm:t>
    </dgm:pt>
    <dgm:pt modelId="{9AF53E7D-7AAB-42A8-9347-EA6FF26EE650}" type="parTrans" cxnId="{34BF7CA7-8596-44FA-B0BB-42B350C67D38}">
      <dgm:prSet/>
      <dgm:spPr/>
      <dgm:t>
        <a:bodyPr/>
        <a:lstStyle/>
        <a:p>
          <a:endParaRPr lang="ru-RU"/>
        </a:p>
      </dgm:t>
    </dgm:pt>
    <dgm:pt modelId="{250904FE-34F5-4EB1-8F4E-60F9D16B0F91}" type="sibTrans" cxnId="{34BF7CA7-8596-44FA-B0BB-42B350C67D38}">
      <dgm:prSet/>
      <dgm:spPr/>
      <dgm:t>
        <a:bodyPr/>
        <a:lstStyle/>
        <a:p>
          <a:endParaRPr lang="ru-RU"/>
        </a:p>
      </dgm:t>
    </dgm:pt>
    <dgm:pt modelId="{193FC5CC-11BC-4A74-B3F1-B58E20456096}">
      <dgm:prSet phldrT="[Текст]" custT="1"/>
      <dgm:spPr/>
      <dgm:t>
        <a:bodyPr/>
        <a:lstStyle/>
        <a:p>
          <a:pPr algn="just"/>
          <a:r>
            <a:rPr lang="ru-RU" sz="2800" dirty="0" smtClean="0">
              <a:solidFill>
                <a:schemeClr val="tx1">
                  <a:lumMod val="50000"/>
                </a:schemeClr>
              </a:solidFill>
              <a:latin typeface="Times New Roman" pitchFamily="18" charset="0"/>
              <a:cs typeface="Times New Roman" pitchFamily="18" charset="0"/>
            </a:rPr>
            <a:t>определяются законодательством </a:t>
          </a:r>
          <a:r>
            <a:rPr lang="ru-RU" sz="2800" dirty="0" smtClean="0">
              <a:solidFill>
                <a:srgbClr val="C00000"/>
              </a:solidFill>
              <a:latin typeface="Times New Roman" pitchFamily="18" charset="0"/>
              <a:cs typeface="Times New Roman" pitchFamily="18" charset="0"/>
            </a:rPr>
            <a:t>Республики Беларусь </a:t>
          </a:r>
          <a:r>
            <a:rPr lang="ru-RU" sz="2800" dirty="0" smtClean="0">
              <a:solidFill>
                <a:schemeClr val="tx1">
                  <a:lumMod val="50000"/>
                </a:schemeClr>
              </a:solidFill>
              <a:latin typeface="Times New Roman" pitchFamily="18" charset="0"/>
              <a:cs typeface="Times New Roman" pitchFamily="18" charset="0"/>
            </a:rPr>
            <a:t>(Закон Республики Беларусь «О таможенном регулировании в Республике Беларусь»</a:t>
          </a:r>
          <a:endParaRPr lang="ru-RU" sz="2800" dirty="0">
            <a:solidFill>
              <a:schemeClr val="tx1">
                <a:lumMod val="50000"/>
              </a:schemeClr>
            </a:solidFill>
          </a:endParaRPr>
        </a:p>
      </dgm:t>
    </dgm:pt>
    <dgm:pt modelId="{8FBE260C-3F8A-4AE9-8D2B-F7FB0CE7F850}" type="parTrans" cxnId="{45A016E4-7D88-4592-8D6F-8E17DFFEFBD9}">
      <dgm:prSet/>
      <dgm:spPr/>
      <dgm:t>
        <a:bodyPr/>
        <a:lstStyle/>
        <a:p>
          <a:endParaRPr lang="ru-RU"/>
        </a:p>
      </dgm:t>
    </dgm:pt>
    <dgm:pt modelId="{BD6FE715-BDAB-4E99-A6CE-2BC7CF47075C}" type="sibTrans" cxnId="{45A016E4-7D88-4592-8D6F-8E17DFFEFBD9}">
      <dgm:prSet/>
      <dgm:spPr/>
      <dgm:t>
        <a:bodyPr/>
        <a:lstStyle/>
        <a:p>
          <a:endParaRPr lang="ru-RU"/>
        </a:p>
      </dgm:t>
    </dgm:pt>
    <dgm:pt modelId="{CE772BAC-A198-4732-AE21-7498FBDA4211}" type="pres">
      <dgm:prSet presAssocID="{4D4B07E1-2C25-45AD-8DE9-05CB2653F348}" presName="linear" presStyleCnt="0">
        <dgm:presLayoutVars>
          <dgm:animLvl val="lvl"/>
          <dgm:resizeHandles val="exact"/>
        </dgm:presLayoutVars>
      </dgm:prSet>
      <dgm:spPr/>
      <dgm:t>
        <a:bodyPr/>
        <a:lstStyle/>
        <a:p>
          <a:endParaRPr lang="ru-RU"/>
        </a:p>
      </dgm:t>
    </dgm:pt>
    <dgm:pt modelId="{F929A481-CB4D-42FF-AEA7-111F247E80F5}" type="pres">
      <dgm:prSet presAssocID="{8228C46B-6940-46E2-A657-38F35F387CA8}" presName="parentText" presStyleLbl="node1" presStyleIdx="0" presStyleCnt="2" custScaleY="87748" custLinFactNeighborX="-220" custLinFactNeighborY="-30606">
        <dgm:presLayoutVars>
          <dgm:chMax val="0"/>
          <dgm:bulletEnabled val="1"/>
        </dgm:presLayoutVars>
      </dgm:prSet>
      <dgm:spPr/>
      <dgm:t>
        <a:bodyPr/>
        <a:lstStyle/>
        <a:p>
          <a:endParaRPr lang="ru-RU"/>
        </a:p>
      </dgm:t>
    </dgm:pt>
    <dgm:pt modelId="{4AC9B1BA-644D-41EA-8FE5-FDFFE0B72674}" type="pres">
      <dgm:prSet presAssocID="{8228C46B-6940-46E2-A657-38F35F387CA8}" presName="childText" presStyleLbl="revTx" presStyleIdx="0" presStyleCnt="2" custScaleY="97413" custLinFactNeighborX="-220" custLinFactNeighborY="6359">
        <dgm:presLayoutVars>
          <dgm:bulletEnabled val="1"/>
        </dgm:presLayoutVars>
      </dgm:prSet>
      <dgm:spPr/>
      <dgm:t>
        <a:bodyPr/>
        <a:lstStyle/>
        <a:p>
          <a:endParaRPr lang="ru-RU"/>
        </a:p>
      </dgm:t>
    </dgm:pt>
    <dgm:pt modelId="{6B15688A-29D5-424D-8FE0-C1ECEC6DC0AF}" type="pres">
      <dgm:prSet presAssocID="{57448350-A71B-4456-914A-30E8E54353BB}" presName="parentText" presStyleLbl="node1" presStyleIdx="1" presStyleCnt="2" custScaleY="88566" custLinFactNeighborX="-220" custLinFactNeighborY="3630">
        <dgm:presLayoutVars>
          <dgm:chMax val="0"/>
          <dgm:bulletEnabled val="1"/>
        </dgm:presLayoutVars>
      </dgm:prSet>
      <dgm:spPr/>
      <dgm:t>
        <a:bodyPr/>
        <a:lstStyle/>
        <a:p>
          <a:endParaRPr lang="ru-RU"/>
        </a:p>
      </dgm:t>
    </dgm:pt>
    <dgm:pt modelId="{2A1C8553-195E-4686-B8C7-0069C029D2D9}" type="pres">
      <dgm:prSet presAssocID="{57448350-A71B-4456-914A-30E8E54353BB}" presName="childText" presStyleLbl="revTx" presStyleIdx="1" presStyleCnt="2" custLinFactNeighborX="-220" custLinFactNeighborY="93">
        <dgm:presLayoutVars>
          <dgm:bulletEnabled val="1"/>
        </dgm:presLayoutVars>
      </dgm:prSet>
      <dgm:spPr/>
      <dgm:t>
        <a:bodyPr/>
        <a:lstStyle/>
        <a:p>
          <a:endParaRPr lang="ru-RU"/>
        </a:p>
      </dgm:t>
    </dgm:pt>
  </dgm:ptLst>
  <dgm:cxnLst>
    <dgm:cxn modelId="{34BF7CA7-8596-44FA-B0BB-42B350C67D38}" srcId="{4D4B07E1-2C25-45AD-8DE9-05CB2653F348}" destId="{57448350-A71B-4456-914A-30E8E54353BB}" srcOrd="1" destOrd="0" parTransId="{9AF53E7D-7AAB-42A8-9347-EA6FF26EE650}" sibTransId="{250904FE-34F5-4EB1-8F4E-60F9D16B0F91}"/>
    <dgm:cxn modelId="{45A016E4-7D88-4592-8D6F-8E17DFFEFBD9}" srcId="{57448350-A71B-4456-914A-30E8E54353BB}" destId="{193FC5CC-11BC-4A74-B3F1-B58E20456096}" srcOrd="0" destOrd="0" parTransId="{8FBE260C-3F8A-4AE9-8D2B-F7FB0CE7F850}" sibTransId="{BD6FE715-BDAB-4E99-A6CE-2BC7CF47075C}"/>
    <dgm:cxn modelId="{01BCFF4E-0B5F-4703-9E47-6F6FF574565D}" type="presOf" srcId="{193FC5CC-11BC-4A74-B3F1-B58E20456096}" destId="{2A1C8553-195E-4686-B8C7-0069C029D2D9}" srcOrd="0" destOrd="0" presId="urn:microsoft.com/office/officeart/2005/8/layout/vList2"/>
    <dgm:cxn modelId="{360017FE-0A58-43E4-9742-4C1915A26FBC}" type="presOf" srcId="{AA08EC61-E1CB-4DD1-A575-0EDED5099596}" destId="{4AC9B1BA-644D-41EA-8FE5-FDFFE0B72674}" srcOrd="0" destOrd="0" presId="urn:microsoft.com/office/officeart/2005/8/layout/vList2"/>
    <dgm:cxn modelId="{E73488BC-D1EA-44CF-88CD-D18DDC238119}" type="presOf" srcId="{8228C46B-6940-46E2-A657-38F35F387CA8}" destId="{F929A481-CB4D-42FF-AEA7-111F247E80F5}" srcOrd="0" destOrd="0" presId="urn:microsoft.com/office/officeart/2005/8/layout/vList2"/>
    <dgm:cxn modelId="{F318DD00-D58F-446D-8F14-F23D285E6C7B}" srcId="{4D4B07E1-2C25-45AD-8DE9-05CB2653F348}" destId="{8228C46B-6940-46E2-A657-38F35F387CA8}" srcOrd="0" destOrd="0" parTransId="{2DD3A214-CFB9-4DB2-8E94-605A680E5462}" sibTransId="{1097080D-0E2B-44B2-BE55-4F81F72CA5DF}"/>
    <dgm:cxn modelId="{3AA4994D-3168-49C3-8F59-550A476588AE}" srcId="{8228C46B-6940-46E2-A657-38F35F387CA8}" destId="{AA08EC61-E1CB-4DD1-A575-0EDED5099596}" srcOrd="0" destOrd="0" parTransId="{1F3D7A99-D25D-4776-BF20-3BA09D806FBC}" sibTransId="{0FC83F1E-3805-4146-A41D-30BA7773A4F2}"/>
    <dgm:cxn modelId="{11E565FB-C240-44CD-8001-D875F9BEA788}" type="presOf" srcId="{57448350-A71B-4456-914A-30E8E54353BB}" destId="{6B15688A-29D5-424D-8FE0-C1ECEC6DC0AF}" srcOrd="0" destOrd="0" presId="urn:microsoft.com/office/officeart/2005/8/layout/vList2"/>
    <dgm:cxn modelId="{A93E49C6-78FA-404D-9AF4-664DF509F59F}" type="presOf" srcId="{4D4B07E1-2C25-45AD-8DE9-05CB2653F348}" destId="{CE772BAC-A198-4732-AE21-7498FBDA4211}" srcOrd="0" destOrd="0" presId="urn:microsoft.com/office/officeart/2005/8/layout/vList2"/>
    <dgm:cxn modelId="{F07B0956-043A-44A5-8A9B-D2CCDC6D670E}" type="presParOf" srcId="{CE772BAC-A198-4732-AE21-7498FBDA4211}" destId="{F929A481-CB4D-42FF-AEA7-111F247E80F5}" srcOrd="0" destOrd="0" presId="urn:microsoft.com/office/officeart/2005/8/layout/vList2"/>
    <dgm:cxn modelId="{DD9B4B91-CE69-47F0-BFA5-8C774485FD59}" type="presParOf" srcId="{CE772BAC-A198-4732-AE21-7498FBDA4211}" destId="{4AC9B1BA-644D-41EA-8FE5-FDFFE0B72674}" srcOrd="1" destOrd="0" presId="urn:microsoft.com/office/officeart/2005/8/layout/vList2"/>
    <dgm:cxn modelId="{FF126C5F-4E43-4DCA-B2C5-003E55170CE5}" type="presParOf" srcId="{CE772BAC-A198-4732-AE21-7498FBDA4211}" destId="{6B15688A-29D5-424D-8FE0-C1ECEC6DC0AF}" srcOrd="2" destOrd="0" presId="urn:microsoft.com/office/officeart/2005/8/layout/vList2"/>
    <dgm:cxn modelId="{A2937D7A-FE3A-4ABB-ABFA-D11D651F1823}" type="presParOf" srcId="{CE772BAC-A198-4732-AE21-7498FBDA4211}" destId="{2A1C8553-195E-4686-B8C7-0069C029D2D9}"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4F5C1B-9B3B-4455-B820-8F469E1F20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520B230-F67A-4D26-8841-DC3A7E89D5EA}">
      <dgm:prSet phldrT="[Текст]"/>
      <dgm:spPr>
        <a:solidFill>
          <a:srgbClr val="FF9900"/>
        </a:solidFill>
      </dgm:spPr>
      <dgm:t>
        <a:bodyPr/>
        <a:lstStyle/>
        <a:p>
          <a:r>
            <a:rPr lang="ru-RU" b="1" dirty="0" smtClean="0">
              <a:solidFill>
                <a:schemeClr val="tx1"/>
              </a:solidFill>
            </a:rPr>
            <a:t>процедура</a:t>
          </a:r>
          <a:endParaRPr lang="ru-RU" dirty="0"/>
        </a:p>
      </dgm:t>
    </dgm:pt>
    <dgm:pt modelId="{A811F5A3-4D36-4A9E-B068-BE1983CEF054}" type="parTrans" cxnId="{927B4852-F23B-43D3-9BA3-8874AA20F683}">
      <dgm:prSet/>
      <dgm:spPr/>
      <dgm:t>
        <a:bodyPr/>
        <a:lstStyle/>
        <a:p>
          <a:endParaRPr lang="ru-RU"/>
        </a:p>
      </dgm:t>
    </dgm:pt>
    <dgm:pt modelId="{8D4404A5-1602-4E74-94B9-04B011C2ABCC}" type="sibTrans" cxnId="{927B4852-F23B-43D3-9BA3-8874AA20F683}">
      <dgm:prSet/>
      <dgm:spPr/>
      <dgm:t>
        <a:bodyPr/>
        <a:lstStyle/>
        <a:p>
          <a:endParaRPr lang="ru-RU"/>
        </a:p>
      </dgm:t>
    </dgm:pt>
    <dgm:pt modelId="{D55097CD-8E46-43ED-A4FB-41C4955D60AA}">
      <dgm:prSet phldrT="[Текст]" custT="1"/>
      <dgm:spPr>
        <a:solidFill>
          <a:schemeClr val="bg1">
            <a:alpha val="90000"/>
          </a:schemeClr>
        </a:solidFill>
        <a:ln>
          <a:solidFill>
            <a:schemeClr val="accent1">
              <a:alpha val="90000"/>
            </a:schemeClr>
          </a:solidFill>
        </a:ln>
      </dgm:spPr>
      <dgm:t>
        <a:bodyPr/>
        <a:lstStyle/>
        <a:p>
          <a:r>
            <a:rPr lang="ru-RU" sz="2400" b="1" dirty="0" smtClean="0">
              <a:solidFill>
                <a:srgbClr val="C00000"/>
              </a:solidFill>
            </a:rPr>
            <a:t>Только </a:t>
          </a:r>
          <a:r>
            <a:rPr lang="ru-RU" sz="2400" b="1" dirty="0" smtClean="0"/>
            <a:t>выпуск для внутреннего потребления</a:t>
          </a:r>
          <a:endParaRPr lang="ru-RU" sz="2400" dirty="0">
            <a:solidFill>
              <a:schemeClr val="tx1"/>
            </a:solidFill>
          </a:endParaRPr>
        </a:p>
      </dgm:t>
    </dgm:pt>
    <dgm:pt modelId="{22A8BC3B-5226-4AE0-B55B-217C34766DD2}" type="parTrans" cxnId="{EE25F874-6902-4B25-965B-58057694BC0E}">
      <dgm:prSet/>
      <dgm:spPr/>
      <dgm:t>
        <a:bodyPr/>
        <a:lstStyle/>
        <a:p>
          <a:endParaRPr lang="ru-RU"/>
        </a:p>
      </dgm:t>
    </dgm:pt>
    <dgm:pt modelId="{33496C1C-565D-4CF4-966B-73272AFE5E64}" type="sibTrans" cxnId="{EE25F874-6902-4B25-965B-58057694BC0E}">
      <dgm:prSet/>
      <dgm:spPr/>
      <dgm:t>
        <a:bodyPr/>
        <a:lstStyle/>
        <a:p>
          <a:endParaRPr lang="ru-RU"/>
        </a:p>
      </dgm:t>
    </dgm:pt>
    <dgm:pt modelId="{1562C561-449B-43C8-A558-FC8E5922BB14}">
      <dgm:prSet phldrT="[Текст]"/>
      <dgm:spPr>
        <a:solidFill>
          <a:srgbClr val="3399FF"/>
        </a:solidFill>
      </dgm:spPr>
      <dgm:t>
        <a:bodyPr/>
        <a:lstStyle/>
        <a:p>
          <a:r>
            <a:rPr lang="ru-RU" b="1" dirty="0" smtClean="0">
              <a:solidFill>
                <a:schemeClr val="tx1"/>
              </a:solidFill>
            </a:rPr>
            <a:t>срок</a:t>
          </a:r>
          <a:endParaRPr lang="ru-RU" b="1" dirty="0"/>
        </a:p>
      </dgm:t>
    </dgm:pt>
    <dgm:pt modelId="{583EE9BB-1120-40DD-AFFF-B39AB1516ED6}" type="parTrans" cxnId="{716E04DD-F02D-4D5A-9DB8-64A80C299931}">
      <dgm:prSet/>
      <dgm:spPr/>
      <dgm:t>
        <a:bodyPr/>
        <a:lstStyle/>
        <a:p>
          <a:endParaRPr lang="ru-RU"/>
        </a:p>
      </dgm:t>
    </dgm:pt>
    <dgm:pt modelId="{98477EAB-D4A6-43A8-BF9D-410495CB3102}" type="sibTrans" cxnId="{716E04DD-F02D-4D5A-9DB8-64A80C299931}">
      <dgm:prSet/>
      <dgm:spPr/>
      <dgm:t>
        <a:bodyPr/>
        <a:lstStyle/>
        <a:p>
          <a:endParaRPr lang="ru-RU"/>
        </a:p>
      </dgm:t>
    </dgm:pt>
    <dgm:pt modelId="{F3551233-3C9F-45E0-B421-A75CDBE05496}">
      <dgm:prSet phldrT="[Текст]" custT="1"/>
      <dgm:spPr>
        <a:solidFill>
          <a:schemeClr val="bg1">
            <a:alpha val="90000"/>
          </a:schemeClr>
        </a:solidFill>
        <a:ln>
          <a:solidFill>
            <a:schemeClr val="accent1">
              <a:alpha val="90000"/>
            </a:schemeClr>
          </a:solidFill>
        </a:ln>
      </dgm:spPr>
      <dgm:t>
        <a:bodyPr/>
        <a:lstStyle/>
        <a:p>
          <a:r>
            <a:rPr lang="ru-RU" sz="2400" b="1" dirty="0" smtClean="0">
              <a:solidFill>
                <a:srgbClr val="C00000"/>
              </a:solidFill>
              <a:latin typeface="+mj-lt"/>
            </a:rPr>
            <a:t>не более  2 месяцев </a:t>
          </a:r>
          <a:endParaRPr lang="ru-RU" sz="2400" b="1" dirty="0">
            <a:solidFill>
              <a:srgbClr val="C00000"/>
            </a:solidFill>
            <a:latin typeface="+mj-lt"/>
          </a:endParaRPr>
        </a:p>
      </dgm:t>
    </dgm:pt>
    <dgm:pt modelId="{4D3364CD-F762-4509-9359-EED920DFCF92}" type="parTrans" cxnId="{EC6DF207-63A2-4DF1-BFC0-9CF153E7A7A0}">
      <dgm:prSet/>
      <dgm:spPr/>
      <dgm:t>
        <a:bodyPr/>
        <a:lstStyle/>
        <a:p>
          <a:endParaRPr lang="ru-RU"/>
        </a:p>
      </dgm:t>
    </dgm:pt>
    <dgm:pt modelId="{2B6B1FD9-D399-4C01-AAC5-CC7E58EA50BD}" type="sibTrans" cxnId="{EC6DF207-63A2-4DF1-BFC0-9CF153E7A7A0}">
      <dgm:prSet/>
      <dgm:spPr/>
      <dgm:t>
        <a:bodyPr/>
        <a:lstStyle/>
        <a:p>
          <a:endParaRPr lang="ru-RU"/>
        </a:p>
      </dgm:t>
    </dgm:pt>
    <dgm:pt modelId="{CFE62446-592C-4B90-A2FB-AE3A3479C9D9}">
      <dgm:prSet phldrT="[Текст]"/>
      <dgm:spPr>
        <a:solidFill>
          <a:srgbClr val="FF9900"/>
        </a:solidFill>
      </dgm:spPr>
      <dgm:t>
        <a:bodyPr/>
        <a:lstStyle/>
        <a:p>
          <a:r>
            <a:rPr lang="ru-RU" b="1" dirty="0" smtClean="0">
              <a:solidFill>
                <a:schemeClr val="tx1"/>
              </a:solidFill>
            </a:rPr>
            <a:t>основания</a:t>
          </a:r>
          <a:endParaRPr lang="ru-RU" b="1" dirty="0"/>
        </a:p>
      </dgm:t>
    </dgm:pt>
    <dgm:pt modelId="{EB30F467-29A0-4277-8764-0B8316BA6FEA}" type="parTrans" cxnId="{A7EA728A-7020-40DA-921A-FD5FC5970297}">
      <dgm:prSet/>
      <dgm:spPr/>
      <dgm:t>
        <a:bodyPr/>
        <a:lstStyle/>
        <a:p>
          <a:endParaRPr lang="ru-RU"/>
        </a:p>
      </dgm:t>
    </dgm:pt>
    <dgm:pt modelId="{E6E1ABE3-879C-4DE7-BEA8-5BF11E0DFD94}" type="sibTrans" cxnId="{A7EA728A-7020-40DA-921A-FD5FC5970297}">
      <dgm:prSet/>
      <dgm:spPr/>
      <dgm:t>
        <a:bodyPr/>
        <a:lstStyle/>
        <a:p>
          <a:endParaRPr lang="ru-RU"/>
        </a:p>
      </dgm:t>
    </dgm:pt>
    <dgm:pt modelId="{C42B3344-44F2-4D83-A8CE-67CEA23BE992}">
      <dgm:prSet phldrT="[Текст]" custT="1"/>
      <dgm:spPr>
        <a:solidFill>
          <a:schemeClr val="bg1">
            <a:alpha val="90000"/>
          </a:schemeClr>
        </a:solidFill>
        <a:ln>
          <a:solidFill>
            <a:schemeClr val="accent1">
              <a:alpha val="90000"/>
            </a:schemeClr>
          </a:solidFill>
        </a:ln>
      </dgm:spPr>
      <dgm:t>
        <a:bodyPr/>
        <a:lstStyle/>
        <a:p>
          <a:r>
            <a:rPr lang="ru-RU" sz="2300" b="1" dirty="0" smtClean="0">
              <a:solidFill>
                <a:srgbClr val="C00000"/>
              </a:solidFill>
            </a:rPr>
            <a:t>Только </a:t>
          </a:r>
          <a:r>
            <a:rPr lang="ru-RU" sz="2300" b="1" dirty="0" smtClean="0"/>
            <a:t>при наличии оснований, указанных в статье 106 Закона РБ «О таможенном регулировании в РБ»</a:t>
          </a:r>
          <a:endParaRPr lang="ru-RU" sz="2300" dirty="0">
            <a:solidFill>
              <a:srgbClr val="C00000"/>
            </a:solidFill>
          </a:endParaRPr>
        </a:p>
      </dgm:t>
    </dgm:pt>
    <dgm:pt modelId="{40C806ED-C4A3-435F-8E42-A508A825F759}" type="parTrans" cxnId="{4211DE7F-E1EB-4B10-A07A-AD4C5A6DCDFD}">
      <dgm:prSet/>
      <dgm:spPr/>
      <dgm:t>
        <a:bodyPr/>
        <a:lstStyle/>
        <a:p>
          <a:endParaRPr lang="ru-RU"/>
        </a:p>
      </dgm:t>
    </dgm:pt>
    <dgm:pt modelId="{C9D7DE90-014C-44F3-ABBE-38036CF804AE}" type="sibTrans" cxnId="{4211DE7F-E1EB-4B10-A07A-AD4C5A6DCDFD}">
      <dgm:prSet/>
      <dgm:spPr/>
      <dgm:t>
        <a:bodyPr/>
        <a:lstStyle/>
        <a:p>
          <a:endParaRPr lang="ru-RU"/>
        </a:p>
      </dgm:t>
    </dgm:pt>
    <dgm:pt modelId="{5C10CD20-C288-4D4C-937B-1E39F63A6DD8}">
      <dgm:prSet phldrT="[Текст]"/>
      <dgm:spPr>
        <a:solidFill>
          <a:srgbClr val="3399FF"/>
        </a:solidFill>
      </dgm:spPr>
      <dgm:t>
        <a:bodyPr/>
        <a:lstStyle/>
        <a:p>
          <a:r>
            <a:rPr lang="ru-RU" b="1" dirty="0" smtClean="0">
              <a:solidFill>
                <a:schemeClr val="tx1"/>
              </a:solidFill>
            </a:rPr>
            <a:t>условия</a:t>
          </a:r>
          <a:r>
            <a:rPr lang="ru-RU" dirty="0" smtClean="0">
              <a:solidFill>
                <a:schemeClr val="tx1"/>
              </a:solidFill>
            </a:rPr>
            <a:t> </a:t>
          </a:r>
          <a:endParaRPr lang="ru-RU" dirty="0">
            <a:solidFill>
              <a:schemeClr val="tx1"/>
            </a:solidFill>
          </a:endParaRPr>
        </a:p>
      </dgm:t>
    </dgm:pt>
    <dgm:pt modelId="{85F3DDC8-5E0C-4C69-9D31-A50E2D678E41}" type="parTrans" cxnId="{97017C5C-D5D4-4DF7-86B8-8ED9ED4F1083}">
      <dgm:prSet/>
      <dgm:spPr/>
      <dgm:t>
        <a:bodyPr/>
        <a:lstStyle/>
        <a:p>
          <a:endParaRPr lang="ru-RU"/>
        </a:p>
      </dgm:t>
    </dgm:pt>
    <dgm:pt modelId="{70A53377-2851-4C92-833D-32B8CFDBE0D3}" type="sibTrans" cxnId="{97017C5C-D5D4-4DF7-86B8-8ED9ED4F1083}">
      <dgm:prSet/>
      <dgm:spPr/>
      <dgm:t>
        <a:bodyPr/>
        <a:lstStyle/>
        <a:p>
          <a:endParaRPr lang="ru-RU"/>
        </a:p>
      </dgm:t>
    </dgm:pt>
    <dgm:pt modelId="{274476EE-3B4B-451D-8E97-B82D539C33F6}">
      <dgm:prSet phldrT="[Текст]" custT="1"/>
      <dgm:spPr>
        <a:solidFill>
          <a:schemeClr val="bg1">
            <a:alpha val="90000"/>
          </a:schemeClr>
        </a:solidFill>
        <a:ln>
          <a:solidFill>
            <a:schemeClr val="accent1">
              <a:alpha val="90000"/>
            </a:schemeClr>
          </a:solidFill>
        </a:ln>
      </dgm:spPr>
      <dgm:t>
        <a:bodyPr/>
        <a:lstStyle/>
        <a:p>
          <a:r>
            <a:rPr lang="ru-RU" sz="1900" b="1" dirty="0" smtClean="0">
              <a:solidFill>
                <a:schemeClr val="tx1">
                  <a:lumMod val="50000"/>
                </a:schemeClr>
              </a:solidFill>
            </a:rPr>
            <a:t>письменное заявление</a:t>
          </a:r>
          <a:endParaRPr lang="ru-RU" sz="1900" b="1" dirty="0">
            <a:solidFill>
              <a:schemeClr val="tx1">
                <a:lumMod val="50000"/>
              </a:schemeClr>
            </a:solidFill>
          </a:endParaRPr>
        </a:p>
      </dgm:t>
    </dgm:pt>
    <dgm:pt modelId="{3189F7B5-26BC-4676-B323-A5775C511E97}" type="parTrans" cxnId="{0466420D-7683-4676-9219-FE098934842E}">
      <dgm:prSet/>
      <dgm:spPr/>
      <dgm:t>
        <a:bodyPr/>
        <a:lstStyle/>
        <a:p>
          <a:endParaRPr lang="ru-RU"/>
        </a:p>
      </dgm:t>
    </dgm:pt>
    <dgm:pt modelId="{E5038B78-C047-401A-97FA-3C8BD903E68E}" type="sibTrans" cxnId="{0466420D-7683-4676-9219-FE098934842E}">
      <dgm:prSet/>
      <dgm:spPr/>
      <dgm:t>
        <a:bodyPr/>
        <a:lstStyle/>
        <a:p>
          <a:endParaRPr lang="ru-RU"/>
        </a:p>
      </dgm:t>
    </dgm:pt>
    <dgm:pt modelId="{7E43DC86-2190-49B8-A869-BC3D3DA68FBC}">
      <dgm:prSet phldrT="[Текст]" custT="1"/>
      <dgm:spPr>
        <a:solidFill>
          <a:schemeClr val="bg1">
            <a:alpha val="90000"/>
          </a:schemeClr>
        </a:solidFill>
        <a:ln>
          <a:solidFill>
            <a:schemeClr val="accent1">
              <a:alpha val="90000"/>
            </a:schemeClr>
          </a:solidFill>
        </a:ln>
      </dgm:spPr>
      <dgm:t>
        <a:bodyPr/>
        <a:lstStyle/>
        <a:p>
          <a:r>
            <a:rPr lang="ru-RU" sz="1900" b="1" dirty="0" smtClean="0">
              <a:solidFill>
                <a:srgbClr val="C00000"/>
              </a:solidFill>
            </a:rPr>
            <a:t>Обеспечения исполнения обязанности по</a:t>
          </a:r>
          <a:r>
            <a:rPr lang="ru-RU" sz="1900" b="1" dirty="0" smtClean="0">
              <a:solidFill>
                <a:schemeClr val="tx1"/>
              </a:solidFill>
            </a:rPr>
            <a:t>  </a:t>
          </a:r>
          <a:r>
            <a:rPr lang="ru-RU" sz="1900" b="1" dirty="0" smtClean="0">
              <a:solidFill>
                <a:schemeClr val="tx1">
                  <a:lumMod val="50000"/>
                </a:schemeClr>
              </a:solidFill>
            </a:rPr>
            <a:t>уплате налогов</a:t>
          </a:r>
          <a:endParaRPr lang="ru-RU" sz="1900" b="1" dirty="0">
            <a:solidFill>
              <a:schemeClr val="tx1"/>
            </a:solidFill>
          </a:endParaRPr>
        </a:p>
      </dgm:t>
    </dgm:pt>
    <dgm:pt modelId="{A3128EF7-3798-4775-9815-B09B819A6B40}" type="parTrans" cxnId="{90047128-C914-4D1C-9CC0-A86CE91F6D44}">
      <dgm:prSet/>
      <dgm:spPr/>
      <dgm:t>
        <a:bodyPr/>
        <a:lstStyle/>
        <a:p>
          <a:endParaRPr lang="ru-RU"/>
        </a:p>
      </dgm:t>
    </dgm:pt>
    <dgm:pt modelId="{C1FDC9A8-8ADD-4C39-B38E-E1993DD5402B}" type="sibTrans" cxnId="{90047128-C914-4D1C-9CC0-A86CE91F6D44}">
      <dgm:prSet/>
      <dgm:spPr/>
      <dgm:t>
        <a:bodyPr/>
        <a:lstStyle/>
        <a:p>
          <a:endParaRPr lang="ru-RU"/>
        </a:p>
      </dgm:t>
    </dgm:pt>
    <dgm:pt modelId="{7D713D7C-BB03-4DA3-85C2-0183A13DD672}">
      <dgm:prSet custT="1"/>
      <dgm:spPr>
        <a:solidFill>
          <a:schemeClr val="bg1">
            <a:alpha val="90000"/>
          </a:schemeClr>
        </a:solidFill>
      </dgm:spPr>
      <dgm:t>
        <a:bodyPr/>
        <a:lstStyle/>
        <a:p>
          <a:r>
            <a:rPr lang="ru-RU" sz="1900" b="1" dirty="0" smtClean="0">
              <a:solidFill>
                <a:schemeClr val="tx1">
                  <a:lumMod val="50000"/>
                </a:schemeClr>
              </a:solidFill>
            </a:rPr>
            <a:t>наличие подтверждения для оснований </a:t>
          </a:r>
          <a:r>
            <a:rPr lang="ru-RU" sz="1900" b="1" dirty="0" smtClean="0">
              <a:solidFill>
                <a:srgbClr val="C00000"/>
              </a:solidFill>
            </a:rPr>
            <a:t>1 и 2</a:t>
          </a:r>
          <a:endParaRPr lang="ru-RU" sz="1900" dirty="0">
            <a:solidFill>
              <a:srgbClr val="C00000"/>
            </a:solidFill>
          </a:endParaRPr>
        </a:p>
      </dgm:t>
    </dgm:pt>
    <dgm:pt modelId="{41F8CBE8-1E5E-42B3-B8F6-DC12C03EC16F}" type="parTrans" cxnId="{4430A803-3341-4B42-BDCA-0FA5E6CF5424}">
      <dgm:prSet/>
      <dgm:spPr/>
      <dgm:t>
        <a:bodyPr/>
        <a:lstStyle/>
        <a:p>
          <a:endParaRPr lang="ru-RU"/>
        </a:p>
      </dgm:t>
    </dgm:pt>
    <dgm:pt modelId="{6C7CBA10-36A3-4EDB-AD4F-0175F9A22751}" type="sibTrans" cxnId="{4430A803-3341-4B42-BDCA-0FA5E6CF5424}">
      <dgm:prSet/>
      <dgm:spPr/>
      <dgm:t>
        <a:bodyPr/>
        <a:lstStyle/>
        <a:p>
          <a:endParaRPr lang="ru-RU"/>
        </a:p>
      </dgm:t>
    </dgm:pt>
    <dgm:pt modelId="{7E4BD5B1-E4B6-4985-99B3-EA5AA308E09C}" type="pres">
      <dgm:prSet presAssocID="{F34F5C1B-9B3B-4455-B820-8F469E1F2050}" presName="Name0" presStyleCnt="0">
        <dgm:presLayoutVars>
          <dgm:dir/>
          <dgm:animLvl val="lvl"/>
          <dgm:resizeHandles val="exact"/>
        </dgm:presLayoutVars>
      </dgm:prSet>
      <dgm:spPr/>
      <dgm:t>
        <a:bodyPr/>
        <a:lstStyle/>
        <a:p>
          <a:endParaRPr lang="ru-RU"/>
        </a:p>
      </dgm:t>
    </dgm:pt>
    <dgm:pt modelId="{2BE7A6E8-CEC5-47AE-B41B-605E9DAD9761}" type="pres">
      <dgm:prSet presAssocID="{F520B230-F67A-4D26-8841-DC3A7E89D5EA}" presName="linNode" presStyleCnt="0"/>
      <dgm:spPr/>
    </dgm:pt>
    <dgm:pt modelId="{A26B9AC7-7FAA-43FB-875D-73E62A2A6336}" type="pres">
      <dgm:prSet presAssocID="{F520B230-F67A-4D26-8841-DC3A7E89D5EA}" presName="parentText" presStyleLbl="node1" presStyleIdx="0" presStyleCnt="4" custScaleX="72369" custLinFactNeighborX="-7434" custLinFactNeighborY="33">
        <dgm:presLayoutVars>
          <dgm:chMax val="1"/>
          <dgm:bulletEnabled val="1"/>
        </dgm:presLayoutVars>
      </dgm:prSet>
      <dgm:spPr/>
      <dgm:t>
        <a:bodyPr/>
        <a:lstStyle/>
        <a:p>
          <a:endParaRPr lang="ru-RU"/>
        </a:p>
      </dgm:t>
    </dgm:pt>
    <dgm:pt modelId="{E9E82F4E-3B53-4698-BF91-936F8270BFEE}" type="pres">
      <dgm:prSet presAssocID="{F520B230-F67A-4D26-8841-DC3A7E89D5EA}" presName="descendantText" presStyleLbl="alignAccFollowNode1" presStyleIdx="0" presStyleCnt="4" custScaleX="114521" custScaleY="122245">
        <dgm:presLayoutVars>
          <dgm:bulletEnabled val="1"/>
        </dgm:presLayoutVars>
      </dgm:prSet>
      <dgm:spPr/>
      <dgm:t>
        <a:bodyPr/>
        <a:lstStyle/>
        <a:p>
          <a:endParaRPr lang="ru-RU"/>
        </a:p>
      </dgm:t>
    </dgm:pt>
    <dgm:pt modelId="{8BF30885-0B4A-4971-873C-6D46B3095D3C}" type="pres">
      <dgm:prSet presAssocID="{8D4404A5-1602-4E74-94B9-04B011C2ABCC}" presName="sp" presStyleCnt="0"/>
      <dgm:spPr/>
    </dgm:pt>
    <dgm:pt modelId="{9C0A45F6-77C3-43F6-8AFC-8EF66173E8DE}" type="pres">
      <dgm:prSet presAssocID="{1562C561-449B-43C8-A558-FC8E5922BB14}" presName="linNode" presStyleCnt="0"/>
      <dgm:spPr/>
    </dgm:pt>
    <dgm:pt modelId="{FF262143-95F7-4A38-BC7F-57A4DF0679A8}" type="pres">
      <dgm:prSet presAssocID="{1562C561-449B-43C8-A558-FC8E5922BB14}" presName="parentText" presStyleLbl="node1" presStyleIdx="1" presStyleCnt="4" custScaleX="72369" custScaleY="112395" custLinFactNeighborX="-7434" custLinFactNeighborY="782">
        <dgm:presLayoutVars>
          <dgm:chMax val="1"/>
          <dgm:bulletEnabled val="1"/>
        </dgm:presLayoutVars>
      </dgm:prSet>
      <dgm:spPr/>
      <dgm:t>
        <a:bodyPr/>
        <a:lstStyle/>
        <a:p>
          <a:endParaRPr lang="ru-RU"/>
        </a:p>
      </dgm:t>
    </dgm:pt>
    <dgm:pt modelId="{99283A3F-9227-4216-9C1A-2B88DE9E72B8}" type="pres">
      <dgm:prSet presAssocID="{1562C561-449B-43C8-A558-FC8E5922BB14}" presName="descendantText" presStyleLbl="alignAccFollowNode1" presStyleIdx="1" presStyleCnt="4" custScaleX="114770" custScaleY="131175">
        <dgm:presLayoutVars>
          <dgm:bulletEnabled val="1"/>
        </dgm:presLayoutVars>
      </dgm:prSet>
      <dgm:spPr/>
      <dgm:t>
        <a:bodyPr/>
        <a:lstStyle/>
        <a:p>
          <a:endParaRPr lang="ru-RU"/>
        </a:p>
      </dgm:t>
    </dgm:pt>
    <dgm:pt modelId="{73F7DB36-DE6B-469A-AC4C-4714DE8664DB}" type="pres">
      <dgm:prSet presAssocID="{98477EAB-D4A6-43A8-BF9D-410495CB3102}" presName="sp" presStyleCnt="0"/>
      <dgm:spPr/>
    </dgm:pt>
    <dgm:pt modelId="{278FF2E2-8202-4C65-ABE9-96492DEDCF15}" type="pres">
      <dgm:prSet presAssocID="{CFE62446-592C-4B90-A2FB-AE3A3479C9D9}" presName="linNode" presStyleCnt="0"/>
      <dgm:spPr/>
    </dgm:pt>
    <dgm:pt modelId="{77402846-8548-4541-BD55-8A6CA75A2ACF}" type="pres">
      <dgm:prSet presAssocID="{CFE62446-592C-4B90-A2FB-AE3A3479C9D9}" presName="parentText" presStyleLbl="node1" presStyleIdx="2" presStyleCnt="4" custScaleX="72983" custScaleY="119573" custLinFactNeighborX="-7434" custLinFactNeighborY="1530">
        <dgm:presLayoutVars>
          <dgm:chMax val="1"/>
          <dgm:bulletEnabled val="1"/>
        </dgm:presLayoutVars>
      </dgm:prSet>
      <dgm:spPr/>
      <dgm:t>
        <a:bodyPr/>
        <a:lstStyle/>
        <a:p>
          <a:endParaRPr lang="ru-RU"/>
        </a:p>
      </dgm:t>
    </dgm:pt>
    <dgm:pt modelId="{F3DF3B9F-713C-476E-8D5E-8B997560F1E6}" type="pres">
      <dgm:prSet presAssocID="{CFE62446-592C-4B90-A2FB-AE3A3479C9D9}" presName="descendantText" presStyleLbl="alignAccFollowNode1" presStyleIdx="2" presStyleCnt="4" custScaleX="114047" custScaleY="144198" custLinFactNeighborX="1825" custLinFactNeighborY="638">
        <dgm:presLayoutVars>
          <dgm:bulletEnabled val="1"/>
        </dgm:presLayoutVars>
      </dgm:prSet>
      <dgm:spPr/>
      <dgm:t>
        <a:bodyPr/>
        <a:lstStyle/>
        <a:p>
          <a:endParaRPr lang="ru-RU"/>
        </a:p>
      </dgm:t>
    </dgm:pt>
    <dgm:pt modelId="{971172DC-02C5-42D6-9CF0-BF268DE3732C}" type="pres">
      <dgm:prSet presAssocID="{E6E1ABE3-879C-4DE7-BEA8-5BF11E0DFD94}" presName="sp" presStyleCnt="0"/>
      <dgm:spPr/>
    </dgm:pt>
    <dgm:pt modelId="{780F0B0F-E7AB-44C6-9803-53A6AE2CC4AC}" type="pres">
      <dgm:prSet presAssocID="{5C10CD20-C288-4D4C-937B-1E39F63A6DD8}" presName="linNode" presStyleCnt="0"/>
      <dgm:spPr/>
    </dgm:pt>
    <dgm:pt modelId="{2D230569-0EFD-4FB9-8DC3-2C5A08E9745B}" type="pres">
      <dgm:prSet presAssocID="{5C10CD20-C288-4D4C-937B-1E39F63A6DD8}" presName="parentText" presStyleLbl="node1" presStyleIdx="3" presStyleCnt="4" custScaleX="74046" custScaleY="90446" custLinFactNeighborX="-2140" custLinFactNeighborY="-6657">
        <dgm:presLayoutVars>
          <dgm:chMax val="1"/>
          <dgm:bulletEnabled val="1"/>
        </dgm:presLayoutVars>
      </dgm:prSet>
      <dgm:spPr/>
      <dgm:t>
        <a:bodyPr/>
        <a:lstStyle/>
        <a:p>
          <a:endParaRPr lang="ru-RU"/>
        </a:p>
      </dgm:t>
    </dgm:pt>
    <dgm:pt modelId="{C3E2D2DA-87FB-4316-9E71-2A26E7A9F208}" type="pres">
      <dgm:prSet presAssocID="{5C10CD20-C288-4D4C-937B-1E39F63A6DD8}" presName="descendantText" presStyleLbl="alignAccFollowNode1" presStyleIdx="3" presStyleCnt="4" custScaleX="113668" custScaleY="114305" custLinFactNeighborX="2303" custLinFactNeighborY="5785">
        <dgm:presLayoutVars>
          <dgm:bulletEnabled val="1"/>
        </dgm:presLayoutVars>
      </dgm:prSet>
      <dgm:spPr/>
      <dgm:t>
        <a:bodyPr/>
        <a:lstStyle/>
        <a:p>
          <a:endParaRPr lang="ru-RU"/>
        </a:p>
      </dgm:t>
    </dgm:pt>
  </dgm:ptLst>
  <dgm:cxnLst>
    <dgm:cxn modelId="{A7EA728A-7020-40DA-921A-FD5FC5970297}" srcId="{F34F5C1B-9B3B-4455-B820-8F469E1F2050}" destId="{CFE62446-592C-4B90-A2FB-AE3A3479C9D9}" srcOrd="2" destOrd="0" parTransId="{EB30F467-29A0-4277-8764-0B8316BA6FEA}" sibTransId="{E6E1ABE3-879C-4DE7-BEA8-5BF11E0DFD94}"/>
    <dgm:cxn modelId="{4CA2A089-B1CE-4B4A-963A-C2DD4F3B2613}" type="presOf" srcId="{F520B230-F67A-4D26-8841-DC3A7E89D5EA}" destId="{A26B9AC7-7FAA-43FB-875D-73E62A2A6336}" srcOrd="0" destOrd="0" presId="urn:microsoft.com/office/officeart/2005/8/layout/vList5"/>
    <dgm:cxn modelId="{EC6DF207-63A2-4DF1-BFC0-9CF153E7A7A0}" srcId="{1562C561-449B-43C8-A558-FC8E5922BB14}" destId="{F3551233-3C9F-45E0-B421-A75CDBE05496}" srcOrd="0" destOrd="0" parTransId="{4D3364CD-F762-4509-9359-EED920DFCF92}" sibTransId="{2B6B1FD9-D399-4C01-AAC5-CC7E58EA50BD}"/>
    <dgm:cxn modelId="{8185CA59-CCF3-4C8C-9DF5-5D697C359801}" type="presOf" srcId="{7D713D7C-BB03-4DA3-85C2-0183A13DD672}" destId="{C3E2D2DA-87FB-4316-9E71-2A26E7A9F208}" srcOrd="0" destOrd="2" presId="urn:microsoft.com/office/officeart/2005/8/layout/vList5"/>
    <dgm:cxn modelId="{5CD8FA91-340E-4719-BCAF-7462368B483B}" type="presOf" srcId="{F34F5C1B-9B3B-4455-B820-8F469E1F2050}" destId="{7E4BD5B1-E4B6-4985-99B3-EA5AA308E09C}" srcOrd="0" destOrd="0" presId="urn:microsoft.com/office/officeart/2005/8/layout/vList5"/>
    <dgm:cxn modelId="{5304E935-2A22-4BDC-AB82-5C719B10EB12}" type="presOf" srcId="{1562C561-449B-43C8-A558-FC8E5922BB14}" destId="{FF262143-95F7-4A38-BC7F-57A4DF0679A8}" srcOrd="0" destOrd="0" presId="urn:microsoft.com/office/officeart/2005/8/layout/vList5"/>
    <dgm:cxn modelId="{AB1656CB-C63A-4676-A65D-33B847B82460}" type="presOf" srcId="{CFE62446-592C-4B90-A2FB-AE3A3479C9D9}" destId="{77402846-8548-4541-BD55-8A6CA75A2ACF}" srcOrd="0" destOrd="0" presId="urn:microsoft.com/office/officeart/2005/8/layout/vList5"/>
    <dgm:cxn modelId="{65A928A3-CB82-4811-9971-BF14A513E730}" type="presOf" srcId="{5C10CD20-C288-4D4C-937B-1E39F63A6DD8}" destId="{2D230569-0EFD-4FB9-8DC3-2C5A08E9745B}" srcOrd="0" destOrd="0" presId="urn:microsoft.com/office/officeart/2005/8/layout/vList5"/>
    <dgm:cxn modelId="{1019E90F-2404-4403-8088-9C7D949B0789}" type="presOf" srcId="{7E43DC86-2190-49B8-A869-BC3D3DA68FBC}" destId="{C3E2D2DA-87FB-4316-9E71-2A26E7A9F208}" srcOrd="0" destOrd="1" presId="urn:microsoft.com/office/officeart/2005/8/layout/vList5"/>
    <dgm:cxn modelId="{EE25F874-6902-4B25-965B-58057694BC0E}" srcId="{F520B230-F67A-4D26-8841-DC3A7E89D5EA}" destId="{D55097CD-8E46-43ED-A4FB-41C4955D60AA}" srcOrd="0" destOrd="0" parTransId="{22A8BC3B-5226-4AE0-B55B-217C34766DD2}" sibTransId="{33496C1C-565D-4CF4-966B-73272AFE5E64}"/>
    <dgm:cxn modelId="{4211DE7F-E1EB-4B10-A07A-AD4C5A6DCDFD}" srcId="{CFE62446-592C-4B90-A2FB-AE3A3479C9D9}" destId="{C42B3344-44F2-4D83-A8CE-67CEA23BE992}" srcOrd="0" destOrd="0" parTransId="{40C806ED-C4A3-435F-8E42-A508A825F759}" sibTransId="{C9D7DE90-014C-44F3-ABBE-38036CF804AE}"/>
    <dgm:cxn modelId="{90047128-C914-4D1C-9CC0-A86CE91F6D44}" srcId="{5C10CD20-C288-4D4C-937B-1E39F63A6DD8}" destId="{7E43DC86-2190-49B8-A869-BC3D3DA68FBC}" srcOrd="1" destOrd="0" parTransId="{A3128EF7-3798-4775-9815-B09B819A6B40}" sibTransId="{C1FDC9A8-8ADD-4C39-B38E-E1993DD5402B}"/>
    <dgm:cxn modelId="{927B4852-F23B-43D3-9BA3-8874AA20F683}" srcId="{F34F5C1B-9B3B-4455-B820-8F469E1F2050}" destId="{F520B230-F67A-4D26-8841-DC3A7E89D5EA}" srcOrd="0" destOrd="0" parTransId="{A811F5A3-4D36-4A9E-B068-BE1983CEF054}" sibTransId="{8D4404A5-1602-4E74-94B9-04B011C2ABCC}"/>
    <dgm:cxn modelId="{4430A803-3341-4B42-BDCA-0FA5E6CF5424}" srcId="{5C10CD20-C288-4D4C-937B-1E39F63A6DD8}" destId="{7D713D7C-BB03-4DA3-85C2-0183A13DD672}" srcOrd="2" destOrd="0" parTransId="{41F8CBE8-1E5E-42B3-B8F6-DC12C03EC16F}" sibTransId="{6C7CBA10-36A3-4EDB-AD4F-0175F9A22751}"/>
    <dgm:cxn modelId="{0466420D-7683-4676-9219-FE098934842E}" srcId="{5C10CD20-C288-4D4C-937B-1E39F63A6DD8}" destId="{274476EE-3B4B-451D-8E97-B82D539C33F6}" srcOrd="0" destOrd="0" parTransId="{3189F7B5-26BC-4676-B323-A5775C511E97}" sibTransId="{E5038B78-C047-401A-97FA-3C8BD903E68E}"/>
    <dgm:cxn modelId="{716E04DD-F02D-4D5A-9DB8-64A80C299931}" srcId="{F34F5C1B-9B3B-4455-B820-8F469E1F2050}" destId="{1562C561-449B-43C8-A558-FC8E5922BB14}" srcOrd="1" destOrd="0" parTransId="{583EE9BB-1120-40DD-AFFF-B39AB1516ED6}" sibTransId="{98477EAB-D4A6-43A8-BF9D-410495CB3102}"/>
    <dgm:cxn modelId="{26E7475C-6681-4828-9F27-F21795F0B772}" type="presOf" srcId="{F3551233-3C9F-45E0-B421-A75CDBE05496}" destId="{99283A3F-9227-4216-9C1A-2B88DE9E72B8}" srcOrd="0" destOrd="0" presId="urn:microsoft.com/office/officeart/2005/8/layout/vList5"/>
    <dgm:cxn modelId="{29B1E03D-DC5A-45CA-88B5-989AFD1FCF3B}" type="presOf" srcId="{274476EE-3B4B-451D-8E97-B82D539C33F6}" destId="{C3E2D2DA-87FB-4316-9E71-2A26E7A9F208}" srcOrd="0" destOrd="0" presId="urn:microsoft.com/office/officeart/2005/8/layout/vList5"/>
    <dgm:cxn modelId="{7D745B26-34B8-42FA-AB4A-28B6BB8CBF5D}" type="presOf" srcId="{D55097CD-8E46-43ED-A4FB-41C4955D60AA}" destId="{E9E82F4E-3B53-4698-BF91-936F8270BFEE}" srcOrd="0" destOrd="0" presId="urn:microsoft.com/office/officeart/2005/8/layout/vList5"/>
    <dgm:cxn modelId="{97017C5C-D5D4-4DF7-86B8-8ED9ED4F1083}" srcId="{F34F5C1B-9B3B-4455-B820-8F469E1F2050}" destId="{5C10CD20-C288-4D4C-937B-1E39F63A6DD8}" srcOrd="3" destOrd="0" parTransId="{85F3DDC8-5E0C-4C69-9D31-A50E2D678E41}" sibTransId="{70A53377-2851-4C92-833D-32B8CFDBE0D3}"/>
    <dgm:cxn modelId="{F6CEDC72-C028-4B33-A401-9803E023B995}" type="presOf" srcId="{C42B3344-44F2-4D83-A8CE-67CEA23BE992}" destId="{F3DF3B9F-713C-476E-8D5E-8B997560F1E6}" srcOrd="0" destOrd="0" presId="urn:microsoft.com/office/officeart/2005/8/layout/vList5"/>
    <dgm:cxn modelId="{26761564-D839-4A05-A923-AAF8ADF2D6F2}" type="presParOf" srcId="{7E4BD5B1-E4B6-4985-99B3-EA5AA308E09C}" destId="{2BE7A6E8-CEC5-47AE-B41B-605E9DAD9761}" srcOrd="0" destOrd="0" presId="urn:microsoft.com/office/officeart/2005/8/layout/vList5"/>
    <dgm:cxn modelId="{8D74A29B-C8C5-4797-9798-3B991AC6AF14}" type="presParOf" srcId="{2BE7A6E8-CEC5-47AE-B41B-605E9DAD9761}" destId="{A26B9AC7-7FAA-43FB-875D-73E62A2A6336}" srcOrd="0" destOrd="0" presId="urn:microsoft.com/office/officeart/2005/8/layout/vList5"/>
    <dgm:cxn modelId="{9AC5367D-5BDB-4FE4-8856-8A4232CF1E88}" type="presParOf" srcId="{2BE7A6E8-CEC5-47AE-B41B-605E9DAD9761}" destId="{E9E82F4E-3B53-4698-BF91-936F8270BFEE}" srcOrd="1" destOrd="0" presId="urn:microsoft.com/office/officeart/2005/8/layout/vList5"/>
    <dgm:cxn modelId="{107BB2BA-57C7-4EB0-8C8B-16D53558F3D9}" type="presParOf" srcId="{7E4BD5B1-E4B6-4985-99B3-EA5AA308E09C}" destId="{8BF30885-0B4A-4971-873C-6D46B3095D3C}" srcOrd="1" destOrd="0" presId="urn:microsoft.com/office/officeart/2005/8/layout/vList5"/>
    <dgm:cxn modelId="{9429FB92-50E5-4DA8-BE3A-1D477B1D2124}" type="presParOf" srcId="{7E4BD5B1-E4B6-4985-99B3-EA5AA308E09C}" destId="{9C0A45F6-77C3-43F6-8AFC-8EF66173E8DE}" srcOrd="2" destOrd="0" presId="urn:microsoft.com/office/officeart/2005/8/layout/vList5"/>
    <dgm:cxn modelId="{9C2834A0-BCC2-4082-AC6F-2B568F745FE6}" type="presParOf" srcId="{9C0A45F6-77C3-43F6-8AFC-8EF66173E8DE}" destId="{FF262143-95F7-4A38-BC7F-57A4DF0679A8}" srcOrd="0" destOrd="0" presId="urn:microsoft.com/office/officeart/2005/8/layout/vList5"/>
    <dgm:cxn modelId="{762F7D51-40A8-480B-B52F-B7027943018E}" type="presParOf" srcId="{9C0A45F6-77C3-43F6-8AFC-8EF66173E8DE}" destId="{99283A3F-9227-4216-9C1A-2B88DE9E72B8}" srcOrd="1" destOrd="0" presId="urn:microsoft.com/office/officeart/2005/8/layout/vList5"/>
    <dgm:cxn modelId="{5CCADCF5-C7C1-43E6-9A8A-4896C51BF6AC}" type="presParOf" srcId="{7E4BD5B1-E4B6-4985-99B3-EA5AA308E09C}" destId="{73F7DB36-DE6B-469A-AC4C-4714DE8664DB}" srcOrd="3" destOrd="0" presId="urn:microsoft.com/office/officeart/2005/8/layout/vList5"/>
    <dgm:cxn modelId="{4ED2FDE1-EA77-40E9-8D0A-F9E53BD24E60}" type="presParOf" srcId="{7E4BD5B1-E4B6-4985-99B3-EA5AA308E09C}" destId="{278FF2E2-8202-4C65-ABE9-96492DEDCF15}" srcOrd="4" destOrd="0" presId="urn:microsoft.com/office/officeart/2005/8/layout/vList5"/>
    <dgm:cxn modelId="{5B6382EF-9B87-4B16-A209-7A5134B53A5A}" type="presParOf" srcId="{278FF2E2-8202-4C65-ABE9-96492DEDCF15}" destId="{77402846-8548-4541-BD55-8A6CA75A2ACF}" srcOrd="0" destOrd="0" presId="urn:microsoft.com/office/officeart/2005/8/layout/vList5"/>
    <dgm:cxn modelId="{9437400D-8A75-4279-BC11-65FD35AD603E}" type="presParOf" srcId="{278FF2E2-8202-4C65-ABE9-96492DEDCF15}" destId="{F3DF3B9F-713C-476E-8D5E-8B997560F1E6}" srcOrd="1" destOrd="0" presId="urn:microsoft.com/office/officeart/2005/8/layout/vList5"/>
    <dgm:cxn modelId="{4A824363-2245-4FF1-A4DC-1FA3DD2931AC}" type="presParOf" srcId="{7E4BD5B1-E4B6-4985-99B3-EA5AA308E09C}" destId="{971172DC-02C5-42D6-9CF0-BF268DE3732C}" srcOrd="5" destOrd="0" presId="urn:microsoft.com/office/officeart/2005/8/layout/vList5"/>
    <dgm:cxn modelId="{B4B5F4DF-40B6-4B90-AE98-504D932BE411}" type="presParOf" srcId="{7E4BD5B1-E4B6-4985-99B3-EA5AA308E09C}" destId="{780F0B0F-E7AB-44C6-9803-53A6AE2CC4AC}" srcOrd="6" destOrd="0" presId="urn:microsoft.com/office/officeart/2005/8/layout/vList5"/>
    <dgm:cxn modelId="{F07D9B71-ED3C-43E3-90D2-5021EFFA192B}" type="presParOf" srcId="{780F0B0F-E7AB-44C6-9803-53A6AE2CC4AC}" destId="{2D230569-0EFD-4FB9-8DC3-2C5A08E9745B}" srcOrd="0" destOrd="0" presId="urn:microsoft.com/office/officeart/2005/8/layout/vList5"/>
    <dgm:cxn modelId="{E9B31CAB-A95E-4F38-99AB-7BBB1057EE03}" type="presParOf" srcId="{780F0B0F-E7AB-44C6-9803-53A6AE2CC4AC}" destId="{C3E2D2DA-87FB-4316-9E71-2A26E7A9F20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4F5C1B-9B3B-4455-B820-8F469E1F20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520B230-F67A-4D26-8841-DC3A7E89D5EA}">
      <dgm:prSet phldrT="[Текст]"/>
      <dgm:spPr>
        <a:blipFill rotWithShape="0">
          <a:blip xmlns:r="http://schemas.openxmlformats.org/officeDocument/2006/relationships" r:embed="rId1"/>
          <a:tile tx="0" ty="0" sx="100000" sy="100000" flip="none" algn="tl"/>
        </a:blipFill>
      </dgm:spPr>
      <dgm:t>
        <a:bodyPr/>
        <a:lstStyle/>
        <a:p>
          <a:r>
            <a:rPr lang="ru-RU" b="1" dirty="0" smtClean="0">
              <a:solidFill>
                <a:schemeClr val="tx1"/>
              </a:solidFill>
            </a:rPr>
            <a:t>ТОВАРЫ</a:t>
          </a:r>
          <a:endParaRPr lang="ru-RU" dirty="0"/>
        </a:p>
      </dgm:t>
    </dgm:pt>
    <dgm:pt modelId="{A811F5A3-4D36-4A9E-B068-BE1983CEF054}" type="parTrans" cxnId="{927B4852-F23B-43D3-9BA3-8874AA20F683}">
      <dgm:prSet/>
      <dgm:spPr/>
      <dgm:t>
        <a:bodyPr/>
        <a:lstStyle/>
        <a:p>
          <a:endParaRPr lang="ru-RU"/>
        </a:p>
      </dgm:t>
    </dgm:pt>
    <dgm:pt modelId="{8D4404A5-1602-4E74-94B9-04B011C2ABCC}" type="sibTrans" cxnId="{927B4852-F23B-43D3-9BA3-8874AA20F683}">
      <dgm:prSet/>
      <dgm:spPr/>
      <dgm:t>
        <a:bodyPr/>
        <a:lstStyle/>
        <a:p>
          <a:endParaRPr lang="ru-RU"/>
        </a:p>
      </dgm:t>
    </dgm:pt>
    <dgm:pt modelId="{D55097CD-8E46-43ED-A4FB-41C4955D60AA}">
      <dgm:prSet phldrT="[Текст]" custT="1"/>
      <dgm:spPr>
        <a:ln>
          <a:solidFill>
            <a:schemeClr val="accent1">
              <a:alpha val="90000"/>
            </a:schemeClr>
          </a:solidFill>
        </a:ln>
      </dgm:spPr>
      <dgm:t>
        <a:bodyPr/>
        <a:lstStyle/>
        <a:p>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Технологическое оборудование и запасные части к нему (согласно ТН ВЭД)</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2A8BC3B-5226-4AE0-B55B-217C34766DD2}" type="parTrans" cxnId="{EE25F874-6902-4B25-965B-58057694BC0E}">
      <dgm:prSet/>
      <dgm:spPr/>
      <dgm:t>
        <a:bodyPr/>
        <a:lstStyle/>
        <a:p>
          <a:endParaRPr lang="ru-RU"/>
        </a:p>
      </dgm:t>
    </dgm:pt>
    <dgm:pt modelId="{33496C1C-565D-4CF4-966B-73272AFE5E64}" type="sibTrans" cxnId="{EE25F874-6902-4B25-965B-58057694BC0E}">
      <dgm:prSet/>
      <dgm:spPr/>
      <dgm:t>
        <a:bodyPr/>
        <a:lstStyle/>
        <a:p>
          <a:endParaRPr lang="ru-RU"/>
        </a:p>
      </dgm:t>
    </dgm:pt>
    <dgm:pt modelId="{1562C561-449B-43C8-A558-FC8E5922BB14}">
      <dgm:prSet phldrT="[Текст]"/>
      <dgm:spPr>
        <a:blipFill rotWithShape="0">
          <a:blip xmlns:r="http://schemas.openxmlformats.org/officeDocument/2006/relationships" r:embed="rId2"/>
          <a:tile tx="0" ty="0" sx="100000" sy="100000" flip="none" algn="tl"/>
        </a:blipFill>
      </dgm:spPr>
      <dgm:t>
        <a:bodyPr/>
        <a:lstStyle/>
        <a:p>
          <a:r>
            <a:rPr lang="ru-RU" b="1" dirty="0" smtClean="0">
              <a:solidFill>
                <a:schemeClr val="tx1"/>
              </a:solidFill>
            </a:rPr>
            <a:t>УСЛОВИЯ</a:t>
          </a:r>
          <a:endParaRPr lang="ru-RU" b="1" dirty="0"/>
        </a:p>
      </dgm:t>
    </dgm:pt>
    <dgm:pt modelId="{583EE9BB-1120-40DD-AFFF-B39AB1516ED6}" type="parTrans" cxnId="{716E04DD-F02D-4D5A-9DB8-64A80C299931}">
      <dgm:prSet/>
      <dgm:spPr/>
      <dgm:t>
        <a:bodyPr/>
        <a:lstStyle/>
        <a:p>
          <a:endParaRPr lang="ru-RU"/>
        </a:p>
      </dgm:t>
    </dgm:pt>
    <dgm:pt modelId="{98477EAB-D4A6-43A8-BF9D-410495CB3102}" type="sibTrans" cxnId="{716E04DD-F02D-4D5A-9DB8-64A80C299931}">
      <dgm:prSet/>
      <dgm:spPr/>
      <dgm:t>
        <a:bodyPr/>
        <a:lstStyle/>
        <a:p>
          <a:endParaRPr lang="ru-RU"/>
        </a:p>
      </dgm:t>
    </dgm:pt>
    <dgm:pt modelId="{F3551233-3C9F-45E0-B421-A75CDBE05496}">
      <dgm:prSet phldrT="[Текст]" custT="1"/>
      <dgm:spPr>
        <a:ln>
          <a:solidFill>
            <a:schemeClr val="accent1">
              <a:alpha val="90000"/>
            </a:schemeClr>
          </a:solidFill>
        </a:ln>
      </dgm:spPr>
      <dgm:t>
        <a:bodyPr/>
        <a:lstStyle/>
        <a:p>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Применение ставки ТП в размере 0 (ноль) процентов</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dgm:t>
    </dgm:pt>
    <dgm:pt modelId="{4D3364CD-F762-4509-9359-EED920DFCF92}" type="parTrans" cxnId="{EC6DF207-63A2-4DF1-BFC0-9CF153E7A7A0}">
      <dgm:prSet/>
      <dgm:spPr/>
      <dgm:t>
        <a:bodyPr/>
        <a:lstStyle/>
        <a:p>
          <a:endParaRPr lang="ru-RU"/>
        </a:p>
      </dgm:t>
    </dgm:pt>
    <dgm:pt modelId="{2B6B1FD9-D399-4C01-AAC5-CC7E58EA50BD}" type="sibTrans" cxnId="{EC6DF207-63A2-4DF1-BFC0-9CF153E7A7A0}">
      <dgm:prSet/>
      <dgm:spPr/>
      <dgm:t>
        <a:bodyPr/>
        <a:lstStyle/>
        <a:p>
          <a:endParaRPr lang="ru-RU"/>
        </a:p>
      </dgm:t>
    </dgm:pt>
    <dgm:pt modelId="{CFE62446-592C-4B90-A2FB-AE3A3479C9D9}">
      <dgm:prSet phldrT="[Текст]"/>
      <dgm:spPr>
        <a:blipFill rotWithShape="0">
          <a:blip xmlns:r="http://schemas.openxmlformats.org/officeDocument/2006/relationships" r:embed="rId3"/>
          <a:tile tx="0" ty="0" sx="100000" sy="100000" flip="none" algn="tl"/>
        </a:blipFill>
      </dgm:spPr>
      <dgm:t>
        <a:bodyPr/>
        <a:lstStyle/>
        <a:p>
          <a:r>
            <a:rPr lang="ru-RU" b="1" dirty="0" smtClean="0">
              <a:solidFill>
                <a:schemeClr val="tx1"/>
              </a:solidFill>
            </a:rPr>
            <a:t>срок</a:t>
          </a:r>
          <a:endParaRPr lang="ru-RU" b="1" dirty="0"/>
        </a:p>
      </dgm:t>
    </dgm:pt>
    <dgm:pt modelId="{EB30F467-29A0-4277-8764-0B8316BA6FEA}" type="parTrans" cxnId="{A7EA728A-7020-40DA-921A-FD5FC5970297}">
      <dgm:prSet/>
      <dgm:spPr/>
      <dgm:t>
        <a:bodyPr/>
        <a:lstStyle/>
        <a:p>
          <a:endParaRPr lang="ru-RU"/>
        </a:p>
      </dgm:t>
    </dgm:pt>
    <dgm:pt modelId="{E6E1ABE3-879C-4DE7-BEA8-5BF11E0DFD94}" type="sibTrans" cxnId="{A7EA728A-7020-40DA-921A-FD5FC5970297}">
      <dgm:prSet/>
      <dgm:spPr/>
      <dgm:t>
        <a:bodyPr/>
        <a:lstStyle/>
        <a:p>
          <a:endParaRPr lang="ru-RU"/>
        </a:p>
      </dgm:t>
    </dgm:pt>
    <dgm:pt modelId="{C42B3344-44F2-4D83-A8CE-67CEA23BE992}">
      <dgm:prSet phldrT="[Текст]" custT="1"/>
      <dgm:spPr>
        <a:ln>
          <a:solidFill>
            <a:schemeClr val="accent1">
              <a:alpha val="90000"/>
            </a:schemeClr>
          </a:solidFill>
        </a:ln>
      </dgm:spPr>
      <dgm:t>
        <a:bodyPr/>
        <a:lstStyle/>
        <a:p>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год </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40C806ED-C4A3-435F-8E42-A508A825F759}" type="parTrans" cxnId="{4211DE7F-E1EB-4B10-A07A-AD4C5A6DCDFD}">
      <dgm:prSet/>
      <dgm:spPr/>
      <dgm:t>
        <a:bodyPr/>
        <a:lstStyle/>
        <a:p>
          <a:endParaRPr lang="ru-RU"/>
        </a:p>
      </dgm:t>
    </dgm:pt>
    <dgm:pt modelId="{C9D7DE90-014C-44F3-ABBE-38036CF804AE}" type="sibTrans" cxnId="{4211DE7F-E1EB-4B10-A07A-AD4C5A6DCDFD}">
      <dgm:prSet/>
      <dgm:spPr/>
      <dgm:t>
        <a:bodyPr/>
        <a:lstStyle/>
        <a:p>
          <a:endParaRPr lang="ru-RU"/>
        </a:p>
      </dgm:t>
    </dgm:pt>
    <dgm:pt modelId="{5C10CD20-C288-4D4C-937B-1E39F63A6DD8}">
      <dgm:prSet phldrT="[Текст]"/>
      <dgm:spPr>
        <a:blipFill rotWithShape="0">
          <a:blip xmlns:r="http://schemas.openxmlformats.org/officeDocument/2006/relationships" r:embed="rId4"/>
          <a:tile tx="0" ty="0" sx="100000" sy="100000" flip="none" algn="tl"/>
        </a:blipFill>
      </dgm:spPr>
      <dgm:t>
        <a:bodyPr/>
        <a:lstStyle/>
        <a:p>
          <a:r>
            <a:rPr lang="ru-RU" b="1" dirty="0" smtClean="0">
              <a:solidFill>
                <a:schemeClr val="tx1"/>
              </a:solidFill>
            </a:rPr>
            <a:t>Условия уплаты</a:t>
          </a:r>
          <a:endParaRPr lang="ru-RU" dirty="0">
            <a:solidFill>
              <a:schemeClr val="tx1"/>
            </a:solidFill>
          </a:endParaRPr>
        </a:p>
      </dgm:t>
    </dgm:pt>
    <dgm:pt modelId="{85F3DDC8-5E0C-4C69-9D31-A50E2D678E41}" type="parTrans" cxnId="{97017C5C-D5D4-4DF7-86B8-8ED9ED4F1083}">
      <dgm:prSet/>
      <dgm:spPr/>
      <dgm:t>
        <a:bodyPr/>
        <a:lstStyle/>
        <a:p>
          <a:endParaRPr lang="ru-RU"/>
        </a:p>
      </dgm:t>
    </dgm:pt>
    <dgm:pt modelId="{70A53377-2851-4C92-833D-32B8CFDBE0D3}" type="sibTrans" cxnId="{97017C5C-D5D4-4DF7-86B8-8ED9ED4F1083}">
      <dgm:prSet/>
      <dgm:spPr/>
      <dgm:t>
        <a:bodyPr/>
        <a:lstStyle/>
        <a:p>
          <a:endParaRPr lang="ru-RU"/>
        </a:p>
      </dgm:t>
    </dgm:pt>
    <dgm:pt modelId="{274476EE-3B4B-451D-8E97-B82D539C33F6}">
      <dgm:prSet phldrT="[Текст]" custT="1"/>
      <dgm:spPr>
        <a:ln>
          <a:solidFill>
            <a:schemeClr val="accent1">
              <a:alpha val="90000"/>
            </a:schemeClr>
          </a:solidFill>
        </a:ln>
      </dgm:spPr>
      <dgm:t>
        <a:bodyPr/>
        <a:lstStyle/>
        <a:p>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Ежемесячно 1/12 суммы НДС</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3189F7B5-26BC-4676-B323-A5775C511E97}" type="parTrans" cxnId="{0466420D-7683-4676-9219-FE098934842E}">
      <dgm:prSet/>
      <dgm:spPr/>
      <dgm:t>
        <a:bodyPr/>
        <a:lstStyle/>
        <a:p>
          <a:endParaRPr lang="ru-RU"/>
        </a:p>
      </dgm:t>
    </dgm:pt>
    <dgm:pt modelId="{E5038B78-C047-401A-97FA-3C8BD903E68E}" type="sibTrans" cxnId="{0466420D-7683-4676-9219-FE098934842E}">
      <dgm:prSet/>
      <dgm:spPr/>
      <dgm:t>
        <a:bodyPr/>
        <a:lstStyle/>
        <a:p>
          <a:endParaRPr lang="ru-RU"/>
        </a:p>
      </dgm:t>
    </dgm:pt>
    <dgm:pt modelId="{7E4BD5B1-E4B6-4985-99B3-EA5AA308E09C}" type="pres">
      <dgm:prSet presAssocID="{F34F5C1B-9B3B-4455-B820-8F469E1F2050}" presName="Name0" presStyleCnt="0">
        <dgm:presLayoutVars>
          <dgm:dir/>
          <dgm:animLvl val="lvl"/>
          <dgm:resizeHandles val="exact"/>
        </dgm:presLayoutVars>
      </dgm:prSet>
      <dgm:spPr/>
      <dgm:t>
        <a:bodyPr/>
        <a:lstStyle/>
        <a:p>
          <a:endParaRPr lang="ru-RU"/>
        </a:p>
      </dgm:t>
    </dgm:pt>
    <dgm:pt modelId="{2BE7A6E8-CEC5-47AE-B41B-605E9DAD9761}" type="pres">
      <dgm:prSet presAssocID="{F520B230-F67A-4D26-8841-DC3A7E89D5EA}" presName="linNode" presStyleCnt="0"/>
      <dgm:spPr/>
    </dgm:pt>
    <dgm:pt modelId="{A26B9AC7-7FAA-43FB-875D-73E62A2A6336}" type="pres">
      <dgm:prSet presAssocID="{F520B230-F67A-4D26-8841-DC3A7E89D5EA}" presName="parentText" presStyleLbl="node1" presStyleIdx="0" presStyleCnt="4" custScaleX="72369" custLinFactNeighborX="-7434" custLinFactNeighborY="33">
        <dgm:presLayoutVars>
          <dgm:chMax val="1"/>
          <dgm:bulletEnabled val="1"/>
        </dgm:presLayoutVars>
      </dgm:prSet>
      <dgm:spPr/>
      <dgm:t>
        <a:bodyPr/>
        <a:lstStyle/>
        <a:p>
          <a:endParaRPr lang="ru-RU"/>
        </a:p>
      </dgm:t>
    </dgm:pt>
    <dgm:pt modelId="{E9E82F4E-3B53-4698-BF91-936F8270BFEE}" type="pres">
      <dgm:prSet presAssocID="{F520B230-F67A-4D26-8841-DC3A7E89D5EA}" presName="descendantText" presStyleLbl="alignAccFollowNode1" presStyleIdx="0" presStyleCnt="4" custScaleX="109386" custScaleY="108931">
        <dgm:presLayoutVars>
          <dgm:bulletEnabled val="1"/>
        </dgm:presLayoutVars>
      </dgm:prSet>
      <dgm:spPr/>
      <dgm:t>
        <a:bodyPr/>
        <a:lstStyle/>
        <a:p>
          <a:endParaRPr lang="ru-RU"/>
        </a:p>
      </dgm:t>
    </dgm:pt>
    <dgm:pt modelId="{8BF30885-0B4A-4971-873C-6D46B3095D3C}" type="pres">
      <dgm:prSet presAssocID="{8D4404A5-1602-4E74-94B9-04B011C2ABCC}" presName="sp" presStyleCnt="0"/>
      <dgm:spPr/>
    </dgm:pt>
    <dgm:pt modelId="{9C0A45F6-77C3-43F6-8AFC-8EF66173E8DE}" type="pres">
      <dgm:prSet presAssocID="{1562C561-449B-43C8-A558-FC8E5922BB14}" presName="linNode" presStyleCnt="0"/>
      <dgm:spPr/>
    </dgm:pt>
    <dgm:pt modelId="{FF262143-95F7-4A38-BC7F-57A4DF0679A8}" type="pres">
      <dgm:prSet presAssocID="{1562C561-449B-43C8-A558-FC8E5922BB14}" presName="parentText" presStyleLbl="node1" presStyleIdx="1" presStyleCnt="4" custScaleX="72369" custLinFactNeighborX="-7434" custLinFactNeighborY="782">
        <dgm:presLayoutVars>
          <dgm:chMax val="1"/>
          <dgm:bulletEnabled val="1"/>
        </dgm:presLayoutVars>
      </dgm:prSet>
      <dgm:spPr/>
      <dgm:t>
        <a:bodyPr/>
        <a:lstStyle/>
        <a:p>
          <a:endParaRPr lang="ru-RU"/>
        </a:p>
      </dgm:t>
    </dgm:pt>
    <dgm:pt modelId="{99283A3F-9227-4216-9C1A-2B88DE9E72B8}" type="pres">
      <dgm:prSet presAssocID="{1562C561-449B-43C8-A558-FC8E5922BB14}" presName="descendantText" presStyleLbl="alignAccFollowNode1" presStyleIdx="1" presStyleCnt="4" custScaleX="107284" custScaleY="130042">
        <dgm:presLayoutVars>
          <dgm:bulletEnabled val="1"/>
        </dgm:presLayoutVars>
      </dgm:prSet>
      <dgm:spPr/>
      <dgm:t>
        <a:bodyPr/>
        <a:lstStyle/>
        <a:p>
          <a:endParaRPr lang="ru-RU"/>
        </a:p>
      </dgm:t>
    </dgm:pt>
    <dgm:pt modelId="{73F7DB36-DE6B-469A-AC4C-4714DE8664DB}" type="pres">
      <dgm:prSet presAssocID="{98477EAB-D4A6-43A8-BF9D-410495CB3102}" presName="sp" presStyleCnt="0"/>
      <dgm:spPr/>
    </dgm:pt>
    <dgm:pt modelId="{278FF2E2-8202-4C65-ABE9-96492DEDCF15}" type="pres">
      <dgm:prSet presAssocID="{CFE62446-592C-4B90-A2FB-AE3A3479C9D9}" presName="linNode" presStyleCnt="0"/>
      <dgm:spPr/>
    </dgm:pt>
    <dgm:pt modelId="{77402846-8548-4541-BD55-8A6CA75A2ACF}" type="pres">
      <dgm:prSet presAssocID="{CFE62446-592C-4B90-A2FB-AE3A3479C9D9}" presName="parentText" presStyleLbl="node1" presStyleIdx="2" presStyleCnt="4" custScaleX="71590" custLinFactNeighborX="-7434" custLinFactNeighborY="1530">
        <dgm:presLayoutVars>
          <dgm:chMax val="1"/>
          <dgm:bulletEnabled val="1"/>
        </dgm:presLayoutVars>
      </dgm:prSet>
      <dgm:spPr/>
      <dgm:t>
        <a:bodyPr/>
        <a:lstStyle/>
        <a:p>
          <a:endParaRPr lang="ru-RU"/>
        </a:p>
      </dgm:t>
    </dgm:pt>
    <dgm:pt modelId="{F3DF3B9F-713C-476E-8D5E-8B997560F1E6}" type="pres">
      <dgm:prSet presAssocID="{CFE62446-592C-4B90-A2FB-AE3A3479C9D9}" presName="descendantText" presStyleLbl="alignAccFollowNode1" presStyleIdx="2" presStyleCnt="4" custScaleX="110362" custScaleY="106150" custLinFactNeighborX="1825" custLinFactNeighborY="638">
        <dgm:presLayoutVars>
          <dgm:bulletEnabled val="1"/>
        </dgm:presLayoutVars>
      </dgm:prSet>
      <dgm:spPr/>
      <dgm:t>
        <a:bodyPr/>
        <a:lstStyle/>
        <a:p>
          <a:endParaRPr lang="ru-RU"/>
        </a:p>
      </dgm:t>
    </dgm:pt>
    <dgm:pt modelId="{971172DC-02C5-42D6-9CF0-BF268DE3732C}" type="pres">
      <dgm:prSet presAssocID="{E6E1ABE3-879C-4DE7-BEA8-5BF11E0DFD94}" presName="sp" presStyleCnt="0"/>
      <dgm:spPr/>
    </dgm:pt>
    <dgm:pt modelId="{780F0B0F-E7AB-44C6-9803-53A6AE2CC4AC}" type="pres">
      <dgm:prSet presAssocID="{5C10CD20-C288-4D4C-937B-1E39F63A6DD8}" presName="linNode" presStyleCnt="0"/>
      <dgm:spPr/>
    </dgm:pt>
    <dgm:pt modelId="{2D230569-0EFD-4FB9-8DC3-2C5A08E9745B}" type="pres">
      <dgm:prSet presAssocID="{5C10CD20-C288-4D4C-937B-1E39F63A6DD8}" presName="parentText" presStyleLbl="node1" presStyleIdx="3" presStyleCnt="4" custScaleX="71590" custLinFactNeighborX="-3818" custLinFactNeighborY="15049">
        <dgm:presLayoutVars>
          <dgm:chMax val="1"/>
          <dgm:bulletEnabled val="1"/>
        </dgm:presLayoutVars>
      </dgm:prSet>
      <dgm:spPr/>
      <dgm:t>
        <a:bodyPr/>
        <a:lstStyle/>
        <a:p>
          <a:endParaRPr lang="ru-RU"/>
        </a:p>
      </dgm:t>
    </dgm:pt>
    <dgm:pt modelId="{C3E2D2DA-87FB-4316-9E71-2A26E7A9F208}" type="pres">
      <dgm:prSet presAssocID="{5C10CD20-C288-4D4C-937B-1E39F63A6DD8}" presName="descendantText" presStyleLbl="alignAccFollowNode1" presStyleIdx="3" presStyleCnt="4" custScaleX="109923" custScaleY="119966" custLinFactNeighborX="2303" custLinFactNeighborY="5785">
        <dgm:presLayoutVars>
          <dgm:bulletEnabled val="1"/>
        </dgm:presLayoutVars>
      </dgm:prSet>
      <dgm:spPr/>
      <dgm:t>
        <a:bodyPr/>
        <a:lstStyle/>
        <a:p>
          <a:endParaRPr lang="ru-RU"/>
        </a:p>
      </dgm:t>
    </dgm:pt>
  </dgm:ptLst>
  <dgm:cxnLst>
    <dgm:cxn modelId="{A7EA728A-7020-40DA-921A-FD5FC5970297}" srcId="{F34F5C1B-9B3B-4455-B820-8F469E1F2050}" destId="{CFE62446-592C-4B90-A2FB-AE3A3479C9D9}" srcOrd="2" destOrd="0" parTransId="{EB30F467-29A0-4277-8764-0B8316BA6FEA}" sibTransId="{E6E1ABE3-879C-4DE7-BEA8-5BF11E0DFD94}"/>
    <dgm:cxn modelId="{3A8B51BF-8FCE-45C2-ABCB-7386D1DC8F9C}" type="presOf" srcId="{D55097CD-8E46-43ED-A4FB-41C4955D60AA}" destId="{E9E82F4E-3B53-4698-BF91-936F8270BFEE}" srcOrd="0" destOrd="0" presId="urn:microsoft.com/office/officeart/2005/8/layout/vList5"/>
    <dgm:cxn modelId="{EC6DF207-63A2-4DF1-BFC0-9CF153E7A7A0}" srcId="{1562C561-449B-43C8-A558-FC8E5922BB14}" destId="{F3551233-3C9F-45E0-B421-A75CDBE05496}" srcOrd="0" destOrd="0" parTransId="{4D3364CD-F762-4509-9359-EED920DFCF92}" sibTransId="{2B6B1FD9-D399-4C01-AAC5-CC7E58EA50BD}"/>
    <dgm:cxn modelId="{D149DE8D-0E89-4EC8-A769-7FF185F0704F}" type="presOf" srcId="{F3551233-3C9F-45E0-B421-A75CDBE05496}" destId="{99283A3F-9227-4216-9C1A-2B88DE9E72B8}" srcOrd="0" destOrd="0" presId="urn:microsoft.com/office/officeart/2005/8/layout/vList5"/>
    <dgm:cxn modelId="{3E539D35-0AF6-4E66-B106-17B47CE20AAE}" type="presOf" srcId="{1562C561-449B-43C8-A558-FC8E5922BB14}" destId="{FF262143-95F7-4A38-BC7F-57A4DF0679A8}" srcOrd="0" destOrd="0" presId="urn:microsoft.com/office/officeart/2005/8/layout/vList5"/>
    <dgm:cxn modelId="{2FF6E0D8-D283-49BE-A741-FC0135A40A4D}" type="presOf" srcId="{F34F5C1B-9B3B-4455-B820-8F469E1F2050}" destId="{7E4BD5B1-E4B6-4985-99B3-EA5AA308E09C}" srcOrd="0" destOrd="0" presId="urn:microsoft.com/office/officeart/2005/8/layout/vList5"/>
    <dgm:cxn modelId="{6FDDE582-1297-4577-BD88-97F5FAEE7901}" type="presOf" srcId="{5C10CD20-C288-4D4C-937B-1E39F63A6DD8}" destId="{2D230569-0EFD-4FB9-8DC3-2C5A08E9745B}" srcOrd="0" destOrd="0" presId="urn:microsoft.com/office/officeart/2005/8/layout/vList5"/>
    <dgm:cxn modelId="{EE25F874-6902-4B25-965B-58057694BC0E}" srcId="{F520B230-F67A-4D26-8841-DC3A7E89D5EA}" destId="{D55097CD-8E46-43ED-A4FB-41C4955D60AA}" srcOrd="0" destOrd="0" parTransId="{22A8BC3B-5226-4AE0-B55B-217C34766DD2}" sibTransId="{33496C1C-565D-4CF4-966B-73272AFE5E64}"/>
    <dgm:cxn modelId="{4211DE7F-E1EB-4B10-A07A-AD4C5A6DCDFD}" srcId="{CFE62446-592C-4B90-A2FB-AE3A3479C9D9}" destId="{C42B3344-44F2-4D83-A8CE-67CEA23BE992}" srcOrd="0" destOrd="0" parTransId="{40C806ED-C4A3-435F-8E42-A508A825F759}" sibTransId="{C9D7DE90-014C-44F3-ABBE-38036CF804AE}"/>
    <dgm:cxn modelId="{CEA0E886-9EAB-45E4-B9B1-282240D620D9}" type="presOf" srcId="{CFE62446-592C-4B90-A2FB-AE3A3479C9D9}" destId="{77402846-8548-4541-BD55-8A6CA75A2ACF}" srcOrd="0" destOrd="0" presId="urn:microsoft.com/office/officeart/2005/8/layout/vList5"/>
    <dgm:cxn modelId="{927B4852-F23B-43D3-9BA3-8874AA20F683}" srcId="{F34F5C1B-9B3B-4455-B820-8F469E1F2050}" destId="{F520B230-F67A-4D26-8841-DC3A7E89D5EA}" srcOrd="0" destOrd="0" parTransId="{A811F5A3-4D36-4A9E-B068-BE1983CEF054}" sibTransId="{8D4404A5-1602-4E74-94B9-04B011C2ABCC}"/>
    <dgm:cxn modelId="{29D7F779-985A-4F15-BEBC-D1049AA6B12F}" type="presOf" srcId="{F520B230-F67A-4D26-8841-DC3A7E89D5EA}" destId="{A26B9AC7-7FAA-43FB-875D-73E62A2A6336}" srcOrd="0" destOrd="0" presId="urn:microsoft.com/office/officeart/2005/8/layout/vList5"/>
    <dgm:cxn modelId="{2F5FC4C7-B791-42ED-9A54-BD70C334EA2D}" type="presOf" srcId="{C42B3344-44F2-4D83-A8CE-67CEA23BE992}" destId="{F3DF3B9F-713C-476E-8D5E-8B997560F1E6}" srcOrd="0" destOrd="0" presId="urn:microsoft.com/office/officeart/2005/8/layout/vList5"/>
    <dgm:cxn modelId="{0466420D-7683-4676-9219-FE098934842E}" srcId="{5C10CD20-C288-4D4C-937B-1E39F63A6DD8}" destId="{274476EE-3B4B-451D-8E97-B82D539C33F6}" srcOrd="0" destOrd="0" parTransId="{3189F7B5-26BC-4676-B323-A5775C511E97}" sibTransId="{E5038B78-C047-401A-97FA-3C8BD903E68E}"/>
    <dgm:cxn modelId="{716E04DD-F02D-4D5A-9DB8-64A80C299931}" srcId="{F34F5C1B-9B3B-4455-B820-8F469E1F2050}" destId="{1562C561-449B-43C8-A558-FC8E5922BB14}" srcOrd="1" destOrd="0" parTransId="{583EE9BB-1120-40DD-AFFF-B39AB1516ED6}" sibTransId="{98477EAB-D4A6-43A8-BF9D-410495CB3102}"/>
    <dgm:cxn modelId="{97017C5C-D5D4-4DF7-86B8-8ED9ED4F1083}" srcId="{F34F5C1B-9B3B-4455-B820-8F469E1F2050}" destId="{5C10CD20-C288-4D4C-937B-1E39F63A6DD8}" srcOrd="3" destOrd="0" parTransId="{85F3DDC8-5E0C-4C69-9D31-A50E2D678E41}" sibTransId="{70A53377-2851-4C92-833D-32B8CFDBE0D3}"/>
    <dgm:cxn modelId="{F70CED13-CBCF-47D1-BE3F-940A77A715EB}" type="presOf" srcId="{274476EE-3B4B-451D-8E97-B82D539C33F6}" destId="{C3E2D2DA-87FB-4316-9E71-2A26E7A9F208}" srcOrd="0" destOrd="0" presId="urn:microsoft.com/office/officeart/2005/8/layout/vList5"/>
    <dgm:cxn modelId="{D29B2E75-6B63-40A7-8369-0C608C9DA2D9}" type="presParOf" srcId="{7E4BD5B1-E4B6-4985-99B3-EA5AA308E09C}" destId="{2BE7A6E8-CEC5-47AE-B41B-605E9DAD9761}" srcOrd="0" destOrd="0" presId="urn:microsoft.com/office/officeart/2005/8/layout/vList5"/>
    <dgm:cxn modelId="{15A5FC64-E77B-4076-9672-86DF81DEB3A8}" type="presParOf" srcId="{2BE7A6E8-CEC5-47AE-B41B-605E9DAD9761}" destId="{A26B9AC7-7FAA-43FB-875D-73E62A2A6336}" srcOrd="0" destOrd="0" presId="urn:microsoft.com/office/officeart/2005/8/layout/vList5"/>
    <dgm:cxn modelId="{BBFA5E75-DB4E-4AA5-9F7E-52535F51F06C}" type="presParOf" srcId="{2BE7A6E8-CEC5-47AE-B41B-605E9DAD9761}" destId="{E9E82F4E-3B53-4698-BF91-936F8270BFEE}" srcOrd="1" destOrd="0" presId="urn:microsoft.com/office/officeart/2005/8/layout/vList5"/>
    <dgm:cxn modelId="{C696AF68-E66A-4573-AEA8-9CAC2999AF37}" type="presParOf" srcId="{7E4BD5B1-E4B6-4985-99B3-EA5AA308E09C}" destId="{8BF30885-0B4A-4971-873C-6D46B3095D3C}" srcOrd="1" destOrd="0" presId="urn:microsoft.com/office/officeart/2005/8/layout/vList5"/>
    <dgm:cxn modelId="{65D22A66-AE76-4A45-B9ED-F16A189E28A6}" type="presParOf" srcId="{7E4BD5B1-E4B6-4985-99B3-EA5AA308E09C}" destId="{9C0A45F6-77C3-43F6-8AFC-8EF66173E8DE}" srcOrd="2" destOrd="0" presId="urn:microsoft.com/office/officeart/2005/8/layout/vList5"/>
    <dgm:cxn modelId="{4C82618E-582E-475D-8D72-5C4625F1A12B}" type="presParOf" srcId="{9C0A45F6-77C3-43F6-8AFC-8EF66173E8DE}" destId="{FF262143-95F7-4A38-BC7F-57A4DF0679A8}" srcOrd="0" destOrd="0" presId="urn:microsoft.com/office/officeart/2005/8/layout/vList5"/>
    <dgm:cxn modelId="{9550F490-ED4F-4E0C-A55A-2241B1BC5239}" type="presParOf" srcId="{9C0A45F6-77C3-43F6-8AFC-8EF66173E8DE}" destId="{99283A3F-9227-4216-9C1A-2B88DE9E72B8}" srcOrd="1" destOrd="0" presId="urn:microsoft.com/office/officeart/2005/8/layout/vList5"/>
    <dgm:cxn modelId="{B2FF2F56-C281-4E3E-8A88-F4EFDFFBF835}" type="presParOf" srcId="{7E4BD5B1-E4B6-4985-99B3-EA5AA308E09C}" destId="{73F7DB36-DE6B-469A-AC4C-4714DE8664DB}" srcOrd="3" destOrd="0" presId="urn:microsoft.com/office/officeart/2005/8/layout/vList5"/>
    <dgm:cxn modelId="{8CB677CC-7F48-49E9-BCD0-E0A5C599FEC3}" type="presParOf" srcId="{7E4BD5B1-E4B6-4985-99B3-EA5AA308E09C}" destId="{278FF2E2-8202-4C65-ABE9-96492DEDCF15}" srcOrd="4" destOrd="0" presId="urn:microsoft.com/office/officeart/2005/8/layout/vList5"/>
    <dgm:cxn modelId="{A186DA3F-09F4-4760-83A7-7DCCDC2E9A26}" type="presParOf" srcId="{278FF2E2-8202-4C65-ABE9-96492DEDCF15}" destId="{77402846-8548-4541-BD55-8A6CA75A2ACF}" srcOrd="0" destOrd="0" presId="urn:microsoft.com/office/officeart/2005/8/layout/vList5"/>
    <dgm:cxn modelId="{3A075BE7-ED03-4B51-969C-F82623B99E5C}" type="presParOf" srcId="{278FF2E2-8202-4C65-ABE9-96492DEDCF15}" destId="{F3DF3B9F-713C-476E-8D5E-8B997560F1E6}" srcOrd="1" destOrd="0" presId="urn:microsoft.com/office/officeart/2005/8/layout/vList5"/>
    <dgm:cxn modelId="{042DC832-8AFE-45BF-8E23-B6424BEEF0AD}" type="presParOf" srcId="{7E4BD5B1-E4B6-4985-99B3-EA5AA308E09C}" destId="{971172DC-02C5-42D6-9CF0-BF268DE3732C}" srcOrd="5" destOrd="0" presId="urn:microsoft.com/office/officeart/2005/8/layout/vList5"/>
    <dgm:cxn modelId="{75C79837-8F4A-42A2-95AE-2C72668D23E2}" type="presParOf" srcId="{7E4BD5B1-E4B6-4985-99B3-EA5AA308E09C}" destId="{780F0B0F-E7AB-44C6-9803-53A6AE2CC4AC}" srcOrd="6" destOrd="0" presId="urn:microsoft.com/office/officeart/2005/8/layout/vList5"/>
    <dgm:cxn modelId="{BA63F484-C2F3-44E6-B885-68F51EEF69E8}" type="presParOf" srcId="{780F0B0F-E7AB-44C6-9803-53A6AE2CC4AC}" destId="{2D230569-0EFD-4FB9-8DC3-2C5A08E9745B}" srcOrd="0" destOrd="0" presId="urn:microsoft.com/office/officeart/2005/8/layout/vList5"/>
    <dgm:cxn modelId="{66AD5644-4E46-4033-B9FF-0F66F108CF8F}" type="presParOf" srcId="{780F0B0F-E7AB-44C6-9803-53A6AE2CC4AC}" destId="{C3E2D2DA-87FB-4316-9E71-2A26E7A9F20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71B1E6-F3C6-4997-BDF0-406CD6BB25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7C361B61-95AA-47E0-9954-17F28AF07F39}">
      <dgm:prSet phldrT="[Текст]" custT="1"/>
      <dgm:spPr>
        <a:blipFill rotWithShape="0">
          <a:blip xmlns:r="http://schemas.openxmlformats.org/officeDocument/2006/relationships" r:embed="rId1"/>
          <a:tile tx="0" ty="0" sx="100000" sy="100000" flip="none" algn="tl"/>
        </a:blipFill>
      </dgm:spPr>
      <dgm:t>
        <a:bodyPr/>
        <a:lstStyle/>
        <a:p>
          <a:r>
            <a:rPr lang="ru-RU" sz="3200" b="1" dirty="0" smtClean="0">
              <a:solidFill>
                <a:schemeClr val="tx1"/>
              </a:solidFill>
            </a:rPr>
            <a:t>Денежные средства (деньги)</a:t>
          </a:r>
          <a:endParaRPr lang="ru-RU" sz="3200" b="1" dirty="0">
            <a:solidFill>
              <a:schemeClr val="tx1"/>
            </a:solidFill>
          </a:endParaRPr>
        </a:p>
      </dgm:t>
    </dgm:pt>
    <dgm:pt modelId="{1E31768C-301F-4B12-A2B5-E5077D69F793}" type="parTrans" cxnId="{0675FB04-37A1-47F0-A41F-8F85EC3429F3}">
      <dgm:prSet/>
      <dgm:spPr/>
      <dgm:t>
        <a:bodyPr/>
        <a:lstStyle/>
        <a:p>
          <a:endParaRPr lang="ru-RU"/>
        </a:p>
      </dgm:t>
    </dgm:pt>
    <dgm:pt modelId="{F07206F1-9CE7-435C-AE00-2A6E51C44EBB}" type="sibTrans" cxnId="{0675FB04-37A1-47F0-A41F-8F85EC3429F3}">
      <dgm:prSet/>
      <dgm:spPr/>
      <dgm:t>
        <a:bodyPr/>
        <a:lstStyle/>
        <a:p>
          <a:endParaRPr lang="ru-RU"/>
        </a:p>
      </dgm:t>
    </dgm:pt>
    <dgm:pt modelId="{896662CF-30A2-4721-AF77-6D07228D6921}">
      <dgm:prSet phldrT="[Текст]" custT="1"/>
      <dgm:spPr>
        <a:blipFill rotWithShape="0">
          <a:blip xmlns:r="http://schemas.openxmlformats.org/officeDocument/2006/relationships" r:embed="rId2"/>
          <a:tile tx="0" ty="0" sx="100000" sy="100000" flip="none" algn="tl"/>
        </a:blipFill>
      </dgm:spPr>
      <dgm:t>
        <a:bodyPr/>
        <a:lstStyle/>
        <a:p>
          <a:r>
            <a:rPr lang="ru-RU" sz="3200" b="1" dirty="0" smtClean="0">
              <a:solidFill>
                <a:schemeClr val="tx1"/>
              </a:solidFill>
            </a:rPr>
            <a:t>Банковская гарантия</a:t>
          </a:r>
          <a:endParaRPr lang="ru-RU" sz="3200" b="1" dirty="0">
            <a:solidFill>
              <a:schemeClr val="tx1"/>
            </a:solidFill>
          </a:endParaRPr>
        </a:p>
      </dgm:t>
    </dgm:pt>
    <dgm:pt modelId="{4FDAFDB2-C1F2-4789-917D-DBECAD5D7B88}" type="parTrans" cxnId="{5D55A0A6-41D7-4E3F-9972-FD8ECD3F32BD}">
      <dgm:prSet/>
      <dgm:spPr/>
      <dgm:t>
        <a:bodyPr/>
        <a:lstStyle/>
        <a:p>
          <a:endParaRPr lang="ru-RU"/>
        </a:p>
      </dgm:t>
    </dgm:pt>
    <dgm:pt modelId="{CEED65A6-574C-4549-8DF7-E39FC8F5E259}" type="sibTrans" cxnId="{5D55A0A6-41D7-4E3F-9972-FD8ECD3F32BD}">
      <dgm:prSet/>
      <dgm:spPr/>
      <dgm:t>
        <a:bodyPr/>
        <a:lstStyle/>
        <a:p>
          <a:endParaRPr lang="ru-RU"/>
        </a:p>
      </dgm:t>
    </dgm:pt>
    <dgm:pt modelId="{AFC87F8D-09EC-4817-93C3-4CF3907488A1}">
      <dgm:prSet phldrT="[Текст]" custT="1"/>
      <dgm:spPr>
        <a:blipFill rotWithShape="0">
          <a:blip xmlns:r="http://schemas.openxmlformats.org/officeDocument/2006/relationships" r:embed="rId1"/>
          <a:tile tx="0" ty="0" sx="100000" sy="100000" flip="none" algn="tl"/>
        </a:blipFill>
      </dgm:spPr>
      <dgm:t>
        <a:bodyPr/>
        <a:lstStyle/>
        <a:p>
          <a:r>
            <a:rPr lang="ru-RU" sz="3200" b="1" dirty="0" smtClean="0">
              <a:solidFill>
                <a:schemeClr val="tx1"/>
              </a:solidFill>
            </a:rPr>
            <a:t>Поручительство</a:t>
          </a:r>
          <a:endParaRPr lang="ru-RU" sz="3200" b="1" dirty="0">
            <a:solidFill>
              <a:schemeClr val="tx1"/>
            </a:solidFill>
          </a:endParaRPr>
        </a:p>
      </dgm:t>
    </dgm:pt>
    <dgm:pt modelId="{57E0B61F-BDD1-4C8E-A065-0F28B222DA49}" type="parTrans" cxnId="{ADCCB5F0-9B7E-40BD-9BC7-56590605F2E9}">
      <dgm:prSet/>
      <dgm:spPr/>
      <dgm:t>
        <a:bodyPr/>
        <a:lstStyle/>
        <a:p>
          <a:endParaRPr lang="ru-RU"/>
        </a:p>
      </dgm:t>
    </dgm:pt>
    <dgm:pt modelId="{9C967BA6-1297-4155-A79C-2AD72A288AD8}" type="sibTrans" cxnId="{ADCCB5F0-9B7E-40BD-9BC7-56590605F2E9}">
      <dgm:prSet/>
      <dgm:spPr/>
      <dgm:t>
        <a:bodyPr/>
        <a:lstStyle/>
        <a:p>
          <a:endParaRPr lang="ru-RU"/>
        </a:p>
      </dgm:t>
    </dgm:pt>
    <dgm:pt modelId="{A158D308-74F6-4BD9-B397-704970F165DC}">
      <dgm:prSet phldrT="[Текст]" custT="1"/>
      <dgm:spPr>
        <a:blipFill rotWithShape="0">
          <a:blip xmlns:r="http://schemas.openxmlformats.org/officeDocument/2006/relationships" r:embed="rId2"/>
          <a:tile tx="0" ty="0" sx="100000" sy="100000" flip="none" algn="tl"/>
        </a:blipFill>
      </dgm:spPr>
      <dgm:t>
        <a:bodyPr/>
        <a:lstStyle/>
        <a:p>
          <a:r>
            <a:rPr lang="ru-RU" sz="3200" b="1" dirty="0" smtClean="0">
              <a:solidFill>
                <a:schemeClr val="tx1"/>
              </a:solidFill>
            </a:rPr>
            <a:t>Залог имущества </a:t>
          </a:r>
          <a:endParaRPr lang="ru-RU" sz="3200" b="1" dirty="0">
            <a:solidFill>
              <a:schemeClr val="tx1"/>
            </a:solidFill>
          </a:endParaRPr>
        </a:p>
      </dgm:t>
    </dgm:pt>
    <dgm:pt modelId="{AE16D351-EDC0-4431-B6E5-57C8AE27DEDE}" type="parTrans" cxnId="{CBD39A21-D42E-4832-8486-D7AD3EBA043D}">
      <dgm:prSet/>
      <dgm:spPr/>
      <dgm:t>
        <a:bodyPr/>
        <a:lstStyle/>
        <a:p>
          <a:endParaRPr lang="ru-RU"/>
        </a:p>
      </dgm:t>
    </dgm:pt>
    <dgm:pt modelId="{6C87039D-8C53-4FF8-AEA6-D6BB129D00A9}" type="sibTrans" cxnId="{CBD39A21-D42E-4832-8486-D7AD3EBA043D}">
      <dgm:prSet/>
      <dgm:spPr/>
      <dgm:t>
        <a:bodyPr/>
        <a:lstStyle/>
        <a:p>
          <a:endParaRPr lang="ru-RU"/>
        </a:p>
      </dgm:t>
    </dgm:pt>
    <dgm:pt modelId="{09D5F807-FC96-431E-A385-0344843EE5F6}" type="pres">
      <dgm:prSet presAssocID="{CE71B1E6-F3C6-4997-BDF0-406CD6BB252E}" presName="linear" presStyleCnt="0">
        <dgm:presLayoutVars>
          <dgm:dir/>
          <dgm:animLvl val="lvl"/>
          <dgm:resizeHandles val="exact"/>
        </dgm:presLayoutVars>
      </dgm:prSet>
      <dgm:spPr/>
      <dgm:t>
        <a:bodyPr/>
        <a:lstStyle/>
        <a:p>
          <a:endParaRPr lang="ru-RU"/>
        </a:p>
      </dgm:t>
    </dgm:pt>
    <dgm:pt modelId="{6A6D04E5-9AB2-4CCD-94A2-1C0344F190BC}" type="pres">
      <dgm:prSet presAssocID="{7C361B61-95AA-47E0-9954-17F28AF07F39}" presName="parentLin" presStyleCnt="0"/>
      <dgm:spPr/>
    </dgm:pt>
    <dgm:pt modelId="{35CB8BD7-8279-4EA5-818C-7C3C0B3A1401}" type="pres">
      <dgm:prSet presAssocID="{7C361B61-95AA-47E0-9954-17F28AF07F39}" presName="parentLeftMargin" presStyleLbl="node1" presStyleIdx="0" presStyleCnt="4"/>
      <dgm:spPr/>
      <dgm:t>
        <a:bodyPr/>
        <a:lstStyle/>
        <a:p>
          <a:endParaRPr lang="ru-RU"/>
        </a:p>
      </dgm:t>
    </dgm:pt>
    <dgm:pt modelId="{E2467308-3DCC-45B0-BDB2-DC046C259426}" type="pres">
      <dgm:prSet presAssocID="{7C361B61-95AA-47E0-9954-17F28AF07F39}" presName="parentText" presStyleLbl="node1" presStyleIdx="0" presStyleCnt="4">
        <dgm:presLayoutVars>
          <dgm:chMax val="0"/>
          <dgm:bulletEnabled val="1"/>
        </dgm:presLayoutVars>
      </dgm:prSet>
      <dgm:spPr/>
      <dgm:t>
        <a:bodyPr/>
        <a:lstStyle/>
        <a:p>
          <a:endParaRPr lang="ru-RU"/>
        </a:p>
      </dgm:t>
    </dgm:pt>
    <dgm:pt modelId="{5AEF290D-69CA-407B-9F51-FADB95045B87}" type="pres">
      <dgm:prSet presAssocID="{7C361B61-95AA-47E0-9954-17F28AF07F39}" presName="negativeSpace" presStyleCnt="0"/>
      <dgm:spPr/>
    </dgm:pt>
    <dgm:pt modelId="{B4559C68-3CE1-433B-888D-430639AECCFE}" type="pres">
      <dgm:prSet presAssocID="{7C361B61-95AA-47E0-9954-17F28AF07F39}" presName="childText" presStyleLbl="conFgAcc1" presStyleIdx="0" presStyleCnt="4">
        <dgm:presLayoutVars>
          <dgm:bulletEnabled val="1"/>
        </dgm:presLayoutVars>
      </dgm:prSet>
      <dgm:spPr/>
    </dgm:pt>
    <dgm:pt modelId="{7B7A05D6-E635-4EAF-95DD-CE01B1E4841A}" type="pres">
      <dgm:prSet presAssocID="{F07206F1-9CE7-435C-AE00-2A6E51C44EBB}" presName="spaceBetweenRectangles" presStyleCnt="0"/>
      <dgm:spPr/>
    </dgm:pt>
    <dgm:pt modelId="{6F776E2C-31D3-4A6B-9EEE-F6B59989FD2F}" type="pres">
      <dgm:prSet presAssocID="{896662CF-30A2-4721-AF77-6D07228D6921}" presName="parentLin" presStyleCnt="0"/>
      <dgm:spPr/>
    </dgm:pt>
    <dgm:pt modelId="{490E8F02-17CF-4343-AF0B-E157AF600824}" type="pres">
      <dgm:prSet presAssocID="{896662CF-30A2-4721-AF77-6D07228D6921}" presName="parentLeftMargin" presStyleLbl="node1" presStyleIdx="0" presStyleCnt="4"/>
      <dgm:spPr/>
      <dgm:t>
        <a:bodyPr/>
        <a:lstStyle/>
        <a:p>
          <a:endParaRPr lang="ru-RU"/>
        </a:p>
      </dgm:t>
    </dgm:pt>
    <dgm:pt modelId="{2DC9880B-4420-4DD0-A7D9-A409CAC78216}" type="pres">
      <dgm:prSet presAssocID="{896662CF-30A2-4721-AF77-6D07228D6921}" presName="parentText" presStyleLbl="node1" presStyleIdx="1" presStyleCnt="4">
        <dgm:presLayoutVars>
          <dgm:chMax val="0"/>
          <dgm:bulletEnabled val="1"/>
        </dgm:presLayoutVars>
      </dgm:prSet>
      <dgm:spPr/>
      <dgm:t>
        <a:bodyPr/>
        <a:lstStyle/>
        <a:p>
          <a:endParaRPr lang="ru-RU"/>
        </a:p>
      </dgm:t>
    </dgm:pt>
    <dgm:pt modelId="{642474AF-16F7-4996-A609-96C13BE1CC92}" type="pres">
      <dgm:prSet presAssocID="{896662CF-30A2-4721-AF77-6D07228D6921}" presName="negativeSpace" presStyleCnt="0"/>
      <dgm:spPr/>
    </dgm:pt>
    <dgm:pt modelId="{3455A61E-6287-4EB3-871B-B4D209CD9765}" type="pres">
      <dgm:prSet presAssocID="{896662CF-30A2-4721-AF77-6D07228D6921}" presName="childText" presStyleLbl="conFgAcc1" presStyleIdx="1" presStyleCnt="4">
        <dgm:presLayoutVars>
          <dgm:bulletEnabled val="1"/>
        </dgm:presLayoutVars>
      </dgm:prSet>
      <dgm:spPr/>
    </dgm:pt>
    <dgm:pt modelId="{9F6DFAEB-0C5F-4D8A-8345-63F4AC146C39}" type="pres">
      <dgm:prSet presAssocID="{CEED65A6-574C-4549-8DF7-E39FC8F5E259}" presName="spaceBetweenRectangles" presStyleCnt="0"/>
      <dgm:spPr/>
    </dgm:pt>
    <dgm:pt modelId="{10C042E3-328D-4045-AC60-794A8E06869E}" type="pres">
      <dgm:prSet presAssocID="{AFC87F8D-09EC-4817-93C3-4CF3907488A1}" presName="parentLin" presStyleCnt="0"/>
      <dgm:spPr/>
    </dgm:pt>
    <dgm:pt modelId="{DB442C57-215D-46A2-9163-4BB0C7111A75}" type="pres">
      <dgm:prSet presAssocID="{AFC87F8D-09EC-4817-93C3-4CF3907488A1}" presName="parentLeftMargin" presStyleLbl="node1" presStyleIdx="1" presStyleCnt="4"/>
      <dgm:spPr/>
      <dgm:t>
        <a:bodyPr/>
        <a:lstStyle/>
        <a:p>
          <a:endParaRPr lang="ru-RU"/>
        </a:p>
      </dgm:t>
    </dgm:pt>
    <dgm:pt modelId="{6909EDBA-C0D8-4D28-9F6D-619E0F5ACA8F}" type="pres">
      <dgm:prSet presAssocID="{AFC87F8D-09EC-4817-93C3-4CF3907488A1}" presName="parentText" presStyleLbl="node1" presStyleIdx="2" presStyleCnt="4">
        <dgm:presLayoutVars>
          <dgm:chMax val="0"/>
          <dgm:bulletEnabled val="1"/>
        </dgm:presLayoutVars>
      </dgm:prSet>
      <dgm:spPr/>
      <dgm:t>
        <a:bodyPr/>
        <a:lstStyle/>
        <a:p>
          <a:endParaRPr lang="ru-RU"/>
        </a:p>
      </dgm:t>
    </dgm:pt>
    <dgm:pt modelId="{B5132B34-B7EC-4166-9CF0-39262F11265F}" type="pres">
      <dgm:prSet presAssocID="{AFC87F8D-09EC-4817-93C3-4CF3907488A1}" presName="negativeSpace" presStyleCnt="0"/>
      <dgm:spPr/>
    </dgm:pt>
    <dgm:pt modelId="{8005F8D6-3658-4C8D-AC5C-0F022418CE38}" type="pres">
      <dgm:prSet presAssocID="{AFC87F8D-09EC-4817-93C3-4CF3907488A1}" presName="childText" presStyleLbl="conFgAcc1" presStyleIdx="2" presStyleCnt="4" custLinFactNeighborX="1754" custLinFactNeighborY="-24115">
        <dgm:presLayoutVars>
          <dgm:bulletEnabled val="1"/>
        </dgm:presLayoutVars>
      </dgm:prSet>
      <dgm:spPr/>
    </dgm:pt>
    <dgm:pt modelId="{5CC1802C-0324-4417-9C56-148AADF8350B}" type="pres">
      <dgm:prSet presAssocID="{9C967BA6-1297-4155-A79C-2AD72A288AD8}" presName="spaceBetweenRectangles" presStyleCnt="0"/>
      <dgm:spPr/>
    </dgm:pt>
    <dgm:pt modelId="{26E3546A-B361-43CE-800B-93422444F064}" type="pres">
      <dgm:prSet presAssocID="{A158D308-74F6-4BD9-B397-704970F165DC}" presName="parentLin" presStyleCnt="0"/>
      <dgm:spPr/>
    </dgm:pt>
    <dgm:pt modelId="{F9AD0BA5-4E1A-43C1-B890-5D00647CE2DB}" type="pres">
      <dgm:prSet presAssocID="{A158D308-74F6-4BD9-B397-704970F165DC}" presName="parentLeftMargin" presStyleLbl="node1" presStyleIdx="2" presStyleCnt="4"/>
      <dgm:spPr/>
      <dgm:t>
        <a:bodyPr/>
        <a:lstStyle/>
        <a:p>
          <a:endParaRPr lang="ru-RU"/>
        </a:p>
      </dgm:t>
    </dgm:pt>
    <dgm:pt modelId="{F80C43CD-F776-496F-A222-01720166FC20}" type="pres">
      <dgm:prSet presAssocID="{A158D308-74F6-4BD9-B397-704970F165DC}" presName="parentText" presStyleLbl="node1" presStyleIdx="3" presStyleCnt="4">
        <dgm:presLayoutVars>
          <dgm:chMax val="0"/>
          <dgm:bulletEnabled val="1"/>
        </dgm:presLayoutVars>
      </dgm:prSet>
      <dgm:spPr/>
      <dgm:t>
        <a:bodyPr/>
        <a:lstStyle/>
        <a:p>
          <a:endParaRPr lang="ru-RU"/>
        </a:p>
      </dgm:t>
    </dgm:pt>
    <dgm:pt modelId="{D29E145B-312D-45BC-A0EE-953333FF1A05}" type="pres">
      <dgm:prSet presAssocID="{A158D308-74F6-4BD9-B397-704970F165DC}" presName="negativeSpace" presStyleCnt="0"/>
      <dgm:spPr/>
    </dgm:pt>
    <dgm:pt modelId="{25AE62A6-4654-4C40-AFC2-C6B533123829}" type="pres">
      <dgm:prSet presAssocID="{A158D308-74F6-4BD9-B397-704970F165DC}" presName="childText" presStyleLbl="conFgAcc1" presStyleIdx="3" presStyleCnt="4">
        <dgm:presLayoutVars>
          <dgm:bulletEnabled val="1"/>
        </dgm:presLayoutVars>
      </dgm:prSet>
      <dgm:spPr/>
    </dgm:pt>
  </dgm:ptLst>
  <dgm:cxnLst>
    <dgm:cxn modelId="{8039B056-167C-4558-9A52-17BFCA5206F2}" type="presOf" srcId="{7C361B61-95AA-47E0-9954-17F28AF07F39}" destId="{E2467308-3DCC-45B0-BDB2-DC046C259426}" srcOrd="1" destOrd="0" presId="urn:microsoft.com/office/officeart/2005/8/layout/list1"/>
    <dgm:cxn modelId="{6EAD169A-23B6-4755-AD32-E771BF1F4120}" type="presOf" srcId="{A158D308-74F6-4BD9-B397-704970F165DC}" destId="{F9AD0BA5-4E1A-43C1-B890-5D00647CE2DB}" srcOrd="0" destOrd="0" presId="urn:microsoft.com/office/officeart/2005/8/layout/list1"/>
    <dgm:cxn modelId="{0675FB04-37A1-47F0-A41F-8F85EC3429F3}" srcId="{CE71B1E6-F3C6-4997-BDF0-406CD6BB252E}" destId="{7C361B61-95AA-47E0-9954-17F28AF07F39}" srcOrd="0" destOrd="0" parTransId="{1E31768C-301F-4B12-A2B5-E5077D69F793}" sibTransId="{F07206F1-9CE7-435C-AE00-2A6E51C44EBB}"/>
    <dgm:cxn modelId="{ADCCB5F0-9B7E-40BD-9BC7-56590605F2E9}" srcId="{CE71B1E6-F3C6-4997-BDF0-406CD6BB252E}" destId="{AFC87F8D-09EC-4817-93C3-4CF3907488A1}" srcOrd="2" destOrd="0" parTransId="{57E0B61F-BDD1-4C8E-A065-0F28B222DA49}" sibTransId="{9C967BA6-1297-4155-A79C-2AD72A288AD8}"/>
    <dgm:cxn modelId="{CBD39A21-D42E-4832-8486-D7AD3EBA043D}" srcId="{CE71B1E6-F3C6-4997-BDF0-406CD6BB252E}" destId="{A158D308-74F6-4BD9-B397-704970F165DC}" srcOrd="3" destOrd="0" parTransId="{AE16D351-EDC0-4431-B6E5-57C8AE27DEDE}" sibTransId="{6C87039D-8C53-4FF8-AEA6-D6BB129D00A9}"/>
    <dgm:cxn modelId="{6C5AD174-9E95-4917-A567-C1C66F004304}" type="presOf" srcId="{7C361B61-95AA-47E0-9954-17F28AF07F39}" destId="{35CB8BD7-8279-4EA5-818C-7C3C0B3A1401}" srcOrd="0" destOrd="0" presId="urn:microsoft.com/office/officeart/2005/8/layout/list1"/>
    <dgm:cxn modelId="{5D55A0A6-41D7-4E3F-9972-FD8ECD3F32BD}" srcId="{CE71B1E6-F3C6-4997-BDF0-406CD6BB252E}" destId="{896662CF-30A2-4721-AF77-6D07228D6921}" srcOrd="1" destOrd="0" parTransId="{4FDAFDB2-C1F2-4789-917D-DBECAD5D7B88}" sibTransId="{CEED65A6-574C-4549-8DF7-E39FC8F5E259}"/>
    <dgm:cxn modelId="{A63FA434-83BB-4B9D-95CC-38700D1A8DB3}" type="presOf" srcId="{CE71B1E6-F3C6-4997-BDF0-406CD6BB252E}" destId="{09D5F807-FC96-431E-A385-0344843EE5F6}" srcOrd="0" destOrd="0" presId="urn:microsoft.com/office/officeart/2005/8/layout/list1"/>
    <dgm:cxn modelId="{4895859C-C815-43AD-AC7C-777D32965222}" type="presOf" srcId="{A158D308-74F6-4BD9-B397-704970F165DC}" destId="{F80C43CD-F776-496F-A222-01720166FC20}" srcOrd="1" destOrd="0" presId="urn:microsoft.com/office/officeart/2005/8/layout/list1"/>
    <dgm:cxn modelId="{C2CDD55A-523F-44BD-9AD1-7C3870FD2B45}" type="presOf" srcId="{896662CF-30A2-4721-AF77-6D07228D6921}" destId="{490E8F02-17CF-4343-AF0B-E157AF600824}" srcOrd="0" destOrd="0" presId="urn:microsoft.com/office/officeart/2005/8/layout/list1"/>
    <dgm:cxn modelId="{52CEF427-E2BA-44B0-B7A4-5C7E15C82D79}" type="presOf" srcId="{AFC87F8D-09EC-4817-93C3-4CF3907488A1}" destId="{6909EDBA-C0D8-4D28-9F6D-619E0F5ACA8F}" srcOrd="1" destOrd="0" presId="urn:microsoft.com/office/officeart/2005/8/layout/list1"/>
    <dgm:cxn modelId="{2DD7142C-B5E7-4D01-8058-AE64696EB3C3}" type="presOf" srcId="{AFC87F8D-09EC-4817-93C3-4CF3907488A1}" destId="{DB442C57-215D-46A2-9163-4BB0C7111A75}" srcOrd="0" destOrd="0" presId="urn:microsoft.com/office/officeart/2005/8/layout/list1"/>
    <dgm:cxn modelId="{63BB3C19-10FA-49A4-88DE-447E02236C71}" type="presOf" srcId="{896662CF-30A2-4721-AF77-6D07228D6921}" destId="{2DC9880B-4420-4DD0-A7D9-A409CAC78216}" srcOrd="1" destOrd="0" presId="urn:microsoft.com/office/officeart/2005/8/layout/list1"/>
    <dgm:cxn modelId="{31C5A47C-3455-4E38-8F97-B13C2EA9F232}" type="presParOf" srcId="{09D5F807-FC96-431E-A385-0344843EE5F6}" destId="{6A6D04E5-9AB2-4CCD-94A2-1C0344F190BC}" srcOrd="0" destOrd="0" presId="urn:microsoft.com/office/officeart/2005/8/layout/list1"/>
    <dgm:cxn modelId="{3BFB91A3-029D-4D1D-ACAD-9892F1FAA285}" type="presParOf" srcId="{6A6D04E5-9AB2-4CCD-94A2-1C0344F190BC}" destId="{35CB8BD7-8279-4EA5-818C-7C3C0B3A1401}" srcOrd="0" destOrd="0" presId="urn:microsoft.com/office/officeart/2005/8/layout/list1"/>
    <dgm:cxn modelId="{962B589D-C2F2-40F6-9606-CF2FED56C969}" type="presParOf" srcId="{6A6D04E5-9AB2-4CCD-94A2-1C0344F190BC}" destId="{E2467308-3DCC-45B0-BDB2-DC046C259426}" srcOrd="1" destOrd="0" presId="urn:microsoft.com/office/officeart/2005/8/layout/list1"/>
    <dgm:cxn modelId="{11504C51-2AE8-4589-A5F6-E3708130331B}" type="presParOf" srcId="{09D5F807-FC96-431E-A385-0344843EE5F6}" destId="{5AEF290D-69CA-407B-9F51-FADB95045B87}" srcOrd="1" destOrd="0" presId="urn:microsoft.com/office/officeart/2005/8/layout/list1"/>
    <dgm:cxn modelId="{2F00FFD5-78A9-4A39-A3A6-0493CEFF2497}" type="presParOf" srcId="{09D5F807-FC96-431E-A385-0344843EE5F6}" destId="{B4559C68-3CE1-433B-888D-430639AECCFE}" srcOrd="2" destOrd="0" presId="urn:microsoft.com/office/officeart/2005/8/layout/list1"/>
    <dgm:cxn modelId="{A0C60BE8-E72D-4F69-85BF-FEB4A252B0DC}" type="presParOf" srcId="{09D5F807-FC96-431E-A385-0344843EE5F6}" destId="{7B7A05D6-E635-4EAF-95DD-CE01B1E4841A}" srcOrd="3" destOrd="0" presId="urn:microsoft.com/office/officeart/2005/8/layout/list1"/>
    <dgm:cxn modelId="{9F7E417D-1C8C-4D23-B00A-51A669C8AA1C}" type="presParOf" srcId="{09D5F807-FC96-431E-A385-0344843EE5F6}" destId="{6F776E2C-31D3-4A6B-9EEE-F6B59989FD2F}" srcOrd="4" destOrd="0" presId="urn:microsoft.com/office/officeart/2005/8/layout/list1"/>
    <dgm:cxn modelId="{93007EB9-AF46-4AD6-B93D-1CDE57F200FF}" type="presParOf" srcId="{6F776E2C-31D3-4A6B-9EEE-F6B59989FD2F}" destId="{490E8F02-17CF-4343-AF0B-E157AF600824}" srcOrd="0" destOrd="0" presId="urn:microsoft.com/office/officeart/2005/8/layout/list1"/>
    <dgm:cxn modelId="{AF4F1025-F5DF-4826-9ADC-54A147BA02BC}" type="presParOf" srcId="{6F776E2C-31D3-4A6B-9EEE-F6B59989FD2F}" destId="{2DC9880B-4420-4DD0-A7D9-A409CAC78216}" srcOrd="1" destOrd="0" presId="urn:microsoft.com/office/officeart/2005/8/layout/list1"/>
    <dgm:cxn modelId="{E1C31888-05FA-468D-9D84-8C2F3C48BD95}" type="presParOf" srcId="{09D5F807-FC96-431E-A385-0344843EE5F6}" destId="{642474AF-16F7-4996-A609-96C13BE1CC92}" srcOrd="5" destOrd="0" presId="urn:microsoft.com/office/officeart/2005/8/layout/list1"/>
    <dgm:cxn modelId="{83034C76-3AE8-439C-8D00-0C511AAF9913}" type="presParOf" srcId="{09D5F807-FC96-431E-A385-0344843EE5F6}" destId="{3455A61E-6287-4EB3-871B-B4D209CD9765}" srcOrd="6" destOrd="0" presId="urn:microsoft.com/office/officeart/2005/8/layout/list1"/>
    <dgm:cxn modelId="{7026B3F8-F492-47FB-8633-95A529DE07C8}" type="presParOf" srcId="{09D5F807-FC96-431E-A385-0344843EE5F6}" destId="{9F6DFAEB-0C5F-4D8A-8345-63F4AC146C39}" srcOrd="7" destOrd="0" presId="urn:microsoft.com/office/officeart/2005/8/layout/list1"/>
    <dgm:cxn modelId="{098663E8-A87D-4529-93AD-64831D15BCDE}" type="presParOf" srcId="{09D5F807-FC96-431E-A385-0344843EE5F6}" destId="{10C042E3-328D-4045-AC60-794A8E06869E}" srcOrd="8" destOrd="0" presId="urn:microsoft.com/office/officeart/2005/8/layout/list1"/>
    <dgm:cxn modelId="{DAD3192F-AABC-4C73-ACED-E1B7B556B293}" type="presParOf" srcId="{10C042E3-328D-4045-AC60-794A8E06869E}" destId="{DB442C57-215D-46A2-9163-4BB0C7111A75}" srcOrd="0" destOrd="0" presId="urn:microsoft.com/office/officeart/2005/8/layout/list1"/>
    <dgm:cxn modelId="{69B6EFBE-6099-45DF-804D-AD76DD606743}" type="presParOf" srcId="{10C042E3-328D-4045-AC60-794A8E06869E}" destId="{6909EDBA-C0D8-4D28-9F6D-619E0F5ACA8F}" srcOrd="1" destOrd="0" presId="urn:microsoft.com/office/officeart/2005/8/layout/list1"/>
    <dgm:cxn modelId="{1E484134-31C5-4CE1-89BC-999F1ACA8F6C}" type="presParOf" srcId="{09D5F807-FC96-431E-A385-0344843EE5F6}" destId="{B5132B34-B7EC-4166-9CF0-39262F11265F}" srcOrd="9" destOrd="0" presId="urn:microsoft.com/office/officeart/2005/8/layout/list1"/>
    <dgm:cxn modelId="{664D2F7C-A5ED-4F92-BFB8-14C44139A72D}" type="presParOf" srcId="{09D5F807-FC96-431E-A385-0344843EE5F6}" destId="{8005F8D6-3658-4C8D-AC5C-0F022418CE38}" srcOrd="10" destOrd="0" presId="urn:microsoft.com/office/officeart/2005/8/layout/list1"/>
    <dgm:cxn modelId="{95FF9F09-EFFC-4688-8542-FA835E87DC26}" type="presParOf" srcId="{09D5F807-FC96-431E-A385-0344843EE5F6}" destId="{5CC1802C-0324-4417-9C56-148AADF8350B}" srcOrd="11" destOrd="0" presId="urn:microsoft.com/office/officeart/2005/8/layout/list1"/>
    <dgm:cxn modelId="{521FFB2F-BC38-4625-B492-B09FD33D3DCA}" type="presParOf" srcId="{09D5F807-FC96-431E-A385-0344843EE5F6}" destId="{26E3546A-B361-43CE-800B-93422444F064}" srcOrd="12" destOrd="0" presId="urn:microsoft.com/office/officeart/2005/8/layout/list1"/>
    <dgm:cxn modelId="{8C77C3BD-566D-4046-B4A9-9A50283C0A0B}" type="presParOf" srcId="{26E3546A-B361-43CE-800B-93422444F064}" destId="{F9AD0BA5-4E1A-43C1-B890-5D00647CE2DB}" srcOrd="0" destOrd="0" presId="urn:microsoft.com/office/officeart/2005/8/layout/list1"/>
    <dgm:cxn modelId="{31A8B873-43C8-43C1-B145-DDB9C1B711B5}" type="presParOf" srcId="{26E3546A-B361-43CE-800B-93422444F064}" destId="{F80C43CD-F776-496F-A222-01720166FC20}" srcOrd="1" destOrd="0" presId="urn:microsoft.com/office/officeart/2005/8/layout/list1"/>
    <dgm:cxn modelId="{8FF14BD3-B97A-47CD-963E-C2D0209F83C1}" type="presParOf" srcId="{09D5F807-FC96-431E-A385-0344843EE5F6}" destId="{D29E145B-312D-45BC-A0EE-953333FF1A05}" srcOrd="13" destOrd="0" presId="urn:microsoft.com/office/officeart/2005/8/layout/list1"/>
    <dgm:cxn modelId="{82F33DCA-AA1B-4645-A5E2-6D6006D4F3C0}" type="presParOf" srcId="{09D5F807-FC96-431E-A385-0344843EE5F6}" destId="{25AE62A6-4654-4C40-AFC2-C6B53312382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AA646D-8E82-455B-9A34-82C8F260A933}">
      <dsp:nvSpPr>
        <dsp:cNvPr id="0" name=""/>
        <dsp:cNvSpPr/>
      </dsp:nvSpPr>
      <dsp:spPr>
        <a:xfrm>
          <a:off x="0" y="209326"/>
          <a:ext cx="849694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FA64A-4FF0-4C4B-A0D9-E2119E80B2D9}">
      <dsp:nvSpPr>
        <dsp:cNvPr id="0" name=""/>
        <dsp:cNvSpPr/>
      </dsp:nvSpPr>
      <dsp:spPr>
        <a:xfrm>
          <a:off x="414889" y="2686"/>
          <a:ext cx="8077822" cy="413280"/>
        </a:xfrm>
        <a:prstGeom prst="roundRect">
          <a:avLst/>
        </a:prstGeom>
        <a:solidFill>
          <a:schemeClr val="bg1">
            <a:lumMod val="40000"/>
            <a:lumOff val="60000"/>
          </a:schemeClr>
        </a:solidFill>
        <a:ln w="25400" cap="flat" cmpd="sng" algn="ctr">
          <a:no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rPr>
            <a:t>за совершение таможенных операций;</a:t>
          </a:r>
          <a:endParaRPr lang="ru-RU" sz="2400" b="1" kern="1200" dirty="0">
            <a:solidFill>
              <a:srgbClr val="002060"/>
            </a:solidFill>
          </a:endParaRPr>
        </a:p>
      </dsp:txBody>
      <dsp:txXfrm>
        <a:off x="414889" y="2686"/>
        <a:ext cx="8077822" cy="413280"/>
      </dsp:txXfrm>
    </dsp:sp>
    <dsp:sp modelId="{5311BEFC-2766-49CA-BAAD-6EA4DCD2EB38}">
      <dsp:nvSpPr>
        <dsp:cNvPr id="0" name=""/>
        <dsp:cNvSpPr/>
      </dsp:nvSpPr>
      <dsp:spPr>
        <a:xfrm>
          <a:off x="0" y="844366"/>
          <a:ext cx="849694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46E523-EAED-43F5-A9DB-A2FA3138529B}">
      <dsp:nvSpPr>
        <dsp:cNvPr id="0" name=""/>
        <dsp:cNvSpPr/>
      </dsp:nvSpPr>
      <dsp:spPr>
        <a:xfrm>
          <a:off x="404517" y="637726"/>
          <a:ext cx="8090343" cy="413280"/>
        </a:xfrm>
        <a:prstGeom prst="roundRect">
          <a:avLst/>
        </a:prstGeom>
        <a:solidFill>
          <a:schemeClr val="bg1">
            <a:lumMod val="40000"/>
            <a:lumOff val="60000"/>
          </a:schemeClr>
        </a:solidFill>
        <a:ln w="25400" cap="flat" cmpd="sng" algn="ctr">
          <a:no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rPr>
            <a:t>за таможенное сопровождение товаров;</a:t>
          </a:r>
          <a:endParaRPr lang="ru-RU" sz="2400" b="1" kern="1200" dirty="0">
            <a:solidFill>
              <a:srgbClr val="002060"/>
            </a:solidFill>
          </a:endParaRPr>
        </a:p>
      </dsp:txBody>
      <dsp:txXfrm>
        <a:off x="404517" y="637726"/>
        <a:ext cx="8090343" cy="413280"/>
      </dsp:txXfrm>
    </dsp:sp>
    <dsp:sp modelId="{EEF64E76-ACCD-4784-86B6-07B3193E78C1}">
      <dsp:nvSpPr>
        <dsp:cNvPr id="0" name=""/>
        <dsp:cNvSpPr/>
      </dsp:nvSpPr>
      <dsp:spPr>
        <a:xfrm>
          <a:off x="0" y="1962824"/>
          <a:ext cx="849694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10ABA-E9EB-455C-9C49-7BE40BC91041}">
      <dsp:nvSpPr>
        <dsp:cNvPr id="0" name=""/>
        <dsp:cNvSpPr/>
      </dsp:nvSpPr>
      <dsp:spPr>
        <a:xfrm>
          <a:off x="404517" y="1272766"/>
          <a:ext cx="8090343" cy="896697"/>
        </a:xfrm>
        <a:prstGeom prst="roundRect">
          <a:avLst/>
        </a:prstGeom>
        <a:solidFill>
          <a:schemeClr val="bg1">
            <a:lumMod val="40000"/>
            <a:lumOff val="60000"/>
          </a:schemeClr>
        </a:solidFill>
        <a:ln w="25400" cap="flat" cmpd="sng" algn="ctr">
          <a:no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rPr>
            <a:t>за выдачу квалификационного аттестата специалиста по таможенному  декларированию;</a:t>
          </a:r>
          <a:endParaRPr lang="ru-RU" sz="2400" b="1" kern="1200" dirty="0">
            <a:solidFill>
              <a:srgbClr val="002060"/>
            </a:solidFill>
          </a:endParaRPr>
        </a:p>
      </dsp:txBody>
      <dsp:txXfrm>
        <a:off x="404517" y="1272766"/>
        <a:ext cx="8090343" cy="896697"/>
      </dsp:txXfrm>
    </dsp:sp>
    <dsp:sp modelId="{FF6756DD-BF60-4732-8424-D03DCEBD8FD6}">
      <dsp:nvSpPr>
        <dsp:cNvPr id="0" name=""/>
        <dsp:cNvSpPr/>
      </dsp:nvSpPr>
      <dsp:spPr>
        <a:xfrm>
          <a:off x="0" y="3116150"/>
          <a:ext cx="849694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22DBD-944C-4170-953A-D965BDB94FFE}">
      <dsp:nvSpPr>
        <dsp:cNvPr id="0" name=""/>
        <dsp:cNvSpPr/>
      </dsp:nvSpPr>
      <dsp:spPr>
        <a:xfrm>
          <a:off x="404517" y="2391224"/>
          <a:ext cx="8090343" cy="931566"/>
        </a:xfrm>
        <a:prstGeom prst="roundRect">
          <a:avLst/>
        </a:prstGeom>
        <a:solidFill>
          <a:schemeClr val="bg1">
            <a:lumMod val="40000"/>
            <a:lumOff val="60000"/>
          </a:schemeClr>
        </a:solidFill>
        <a:ln w="25400" cap="flat" cmpd="sng" algn="ctr">
          <a:no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rPr>
            <a:t>за принятие таможенными органами предварительного решения;</a:t>
          </a:r>
          <a:endParaRPr lang="ru-RU" sz="2400" b="1" kern="1200" dirty="0">
            <a:solidFill>
              <a:srgbClr val="002060"/>
            </a:solidFill>
          </a:endParaRPr>
        </a:p>
      </dsp:txBody>
      <dsp:txXfrm>
        <a:off x="404517" y="2391224"/>
        <a:ext cx="8090343" cy="931566"/>
      </dsp:txXfrm>
    </dsp:sp>
    <dsp:sp modelId="{0C97892E-C03B-4BE4-9DB3-ABA794672765}">
      <dsp:nvSpPr>
        <dsp:cNvPr id="0" name=""/>
        <dsp:cNvSpPr/>
      </dsp:nvSpPr>
      <dsp:spPr>
        <a:xfrm>
          <a:off x="0" y="4802228"/>
          <a:ext cx="849694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BE7538-0723-4A8D-9A1F-82577C5D24AA}">
      <dsp:nvSpPr>
        <dsp:cNvPr id="0" name=""/>
        <dsp:cNvSpPr/>
      </dsp:nvSpPr>
      <dsp:spPr>
        <a:xfrm>
          <a:off x="404517" y="3544550"/>
          <a:ext cx="8090343" cy="1664452"/>
        </a:xfrm>
        <a:prstGeom prst="roundRect">
          <a:avLst/>
        </a:prstGeom>
        <a:solidFill>
          <a:schemeClr val="bg1">
            <a:lumMod val="40000"/>
            <a:lumOff val="60000"/>
          </a:schemeClr>
        </a:solidFill>
        <a:ln w="25400" cap="flat" cmpd="sng" algn="ctr">
          <a:no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rPr>
            <a:t>за включение в реестр банков и небанковских кредитно-финансовых организаций, признанных таможенными органами гарантами уплаты таможенных платежей </a:t>
          </a:r>
          <a:endParaRPr lang="ru-RU" sz="2400" b="1" kern="1200" dirty="0">
            <a:solidFill>
              <a:srgbClr val="002060"/>
            </a:solidFill>
          </a:endParaRPr>
        </a:p>
      </dsp:txBody>
      <dsp:txXfrm>
        <a:off x="404517" y="3544550"/>
        <a:ext cx="8090343" cy="16644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D6ADFF-4016-4133-9934-00C1877B4E48}">
      <dsp:nvSpPr>
        <dsp:cNvPr id="0" name=""/>
        <dsp:cNvSpPr/>
      </dsp:nvSpPr>
      <dsp:spPr>
        <a:xfrm>
          <a:off x="360039" y="432043"/>
          <a:ext cx="2832362" cy="4559351"/>
        </a:xfrm>
        <a:prstGeom prst="roundRect">
          <a:avLst/>
        </a:prstGeom>
        <a:solidFill>
          <a:schemeClr val="accent1">
            <a:lumMod val="40000"/>
            <a:lumOff val="60000"/>
          </a:schemeClr>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lumMod val="50000"/>
                </a:schemeClr>
              </a:solidFill>
            </a:rPr>
            <a:t>Временно ввезенные товары</a:t>
          </a:r>
          <a:r>
            <a:rPr lang="ru-RU" sz="1600" kern="1200" dirty="0" smtClean="0">
              <a:solidFill>
                <a:srgbClr val="FF0000"/>
              </a:solidFill>
            </a:rPr>
            <a:t> </a:t>
          </a:r>
          <a:r>
            <a:rPr lang="ru-RU" sz="1600" b="1" kern="1200" dirty="0" smtClean="0">
              <a:solidFill>
                <a:srgbClr val="FF0000"/>
              </a:solidFill>
            </a:rPr>
            <a:t>с полным условным</a:t>
          </a:r>
          <a:r>
            <a:rPr lang="ru-RU" sz="1600" kern="1200" dirty="0" smtClean="0">
              <a:solidFill>
                <a:srgbClr val="FF0000"/>
              </a:solidFill>
            </a:rPr>
            <a:t> </a:t>
          </a:r>
          <a:r>
            <a:rPr lang="ru-RU" sz="1600" b="1" kern="1200" dirty="0" smtClean="0">
              <a:solidFill>
                <a:srgbClr val="FF0000"/>
              </a:solidFill>
            </a:rPr>
            <a:t>освобождением</a:t>
          </a:r>
          <a:r>
            <a:rPr lang="ru-RU" sz="1600" kern="1200" dirty="0" smtClean="0">
              <a:solidFill>
                <a:srgbClr val="FF0000"/>
              </a:solidFill>
            </a:rPr>
            <a:t> </a:t>
          </a:r>
          <a:r>
            <a:rPr lang="ru-RU" sz="1600" kern="1200" dirty="0" smtClean="0">
              <a:solidFill>
                <a:schemeClr val="tx1">
                  <a:lumMod val="50000"/>
                </a:schemeClr>
              </a:solidFill>
            </a:rPr>
            <a:t>от уплаты таможенных пошлин, налогов </a:t>
          </a:r>
          <a:r>
            <a:rPr lang="ru-RU" sz="1600" b="1" i="1" kern="1200" dirty="0" smtClean="0">
              <a:solidFill>
                <a:srgbClr val="FF0000"/>
              </a:solidFill>
            </a:rPr>
            <a:t>используются в пределах территории государства – члена ЕАЭС, </a:t>
          </a:r>
          <a:r>
            <a:rPr lang="ru-RU" sz="1600" b="0" kern="1200" dirty="0" smtClean="0">
              <a:solidFill>
                <a:schemeClr val="tx1">
                  <a:lumMod val="50000"/>
                </a:schemeClr>
              </a:solidFill>
            </a:rPr>
            <a:t>таможенным органом которого данные товары помещены под таможенную процедуру временного ввоза (допуска), </a:t>
          </a:r>
          <a:r>
            <a:rPr lang="ru-RU" sz="1600" i="1" kern="1200" dirty="0" smtClean="0">
              <a:solidFill>
                <a:schemeClr val="tx1">
                  <a:lumMod val="50000"/>
                </a:schemeClr>
              </a:solidFill>
            </a:rPr>
            <a:t>если иное не установлено решением Евразийской экономической комиссии</a:t>
          </a:r>
          <a:r>
            <a:rPr lang="ru-RU" sz="1600" kern="1200" dirty="0" smtClean="0">
              <a:solidFill>
                <a:schemeClr val="tx1">
                  <a:lumMod val="50000"/>
                </a:schemeClr>
              </a:solidFill>
            </a:rPr>
            <a:t>.</a:t>
          </a:r>
          <a:endParaRPr lang="ru-RU" sz="1600" kern="1200" dirty="0">
            <a:solidFill>
              <a:schemeClr val="tx1">
                <a:lumMod val="50000"/>
              </a:schemeClr>
            </a:solidFill>
          </a:endParaRPr>
        </a:p>
      </dsp:txBody>
      <dsp:txXfrm>
        <a:off x="360039" y="432043"/>
        <a:ext cx="2832362" cy="4559351"/>
      </dsp:txXfrm>
    </dsp:sp>
    <dsp:sp modelId="{FB7D588F-1422-48BE-AB4D-697713C1FB89}">
      <dsp:nvSpPr>
        <dsp:cNvPr id="0" name=""/>
        <dsp:cNvSpPr/>
      </dsp:nvSpPr>
      <dsp:spPr>
        <a:xfrm>
          <a:off x="0" y="4938947"/>
          <a:ext cx="36004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13" tIns="20320" rIns="113792" bIns="20320" numCol="1" spcCol="1270" anchor="t" anchorCtr="0">
          <a:noAutofit/>
        </a:bodyPr>
        <a:lstStyle/>
        <a:p>
          <a:pPr marL="114300" lvl="1" indent="-114300" algn="l" defTabSz="533400" rtl="0">
            <a:lnSpc>
              <a:spcPct val="90000"/>
            </a:lnSpc>
            <a:spcBef>
              <a:spcPct val="0"/>
            </a:spcBef>
            <a:spcAft>
              <a:spcPct val="20000"/>
            </a:spcAft>
            <a:buChar char="••"/>
          </a:pPr>
          <a:endParaRPr lang="ru-RU" sz="1200" kern="1200" dirty="0"/>
        </a:p>
      </dsp:txBody>
      <dsp:txXfrm>
        <a:off x="0" y="4938947"/>
        <a:ext cx="3600400" cy="2980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29A481-CB4D-42FF-AEA7-111F247E80F5}">
      <dsp:nvSpPr>
        <dsp:cNvPr id="0" name=""/>
        <dsp:cNvSpPr/>
      </dsp:nvSpPr>
      <dsp:spPr>
        <a:xfrm>
          <a:off x="0" y="0"/>
          <a:ext cx="8686800" cy="788468"/>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a:t>
          </a:r>
          <a:r>
            <a:rPr lang="ru-RU" sz="3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ввозных таможенных пошлин</a:t>
          </a:r>
          <a:endParaRPr lang="ru-RU" sz="36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dsp:txBody>
      <dsp:txXfrm>
        <a:off x="0" y="0"/>
        <a:ext cx="8686800" cy="788468"/>
      </dsp:txXfrm>
    </dsp:sp>
    <dsp:sp modelId="{4AC9B1BA-644D-41EA-8FE5-FDFFE0B72674}">
      <dsp:nvSpPr>
        <dsp:cNvPr id="0" name=""/>
        <dsp:cNvSpPr/>
      </dsp:nvSpPr>
      <dsp:spPr>
        <a:xfrm>
          <a:off x="0" y="845684"/>
          <a:ext cx="8686800" cy="2226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5560" rIns="199136" bIns="35560" numCol="1" spcCol="1270" anchor="t" anchorCtr="0">
          <a:noAutofit/>
        </a:bodyPr>
        <a:lstStyle/>
        <a:p>
          <a:pPr marL="285750" lvl="1" indent="-285750" algn="just" defTabSz="1244600">
            <a:lnSpc>
              <a:spcPct val="90000"/>
            </a:lnSpc>
            <a:spcBef>
              <a:spcPct val="0"/>
            </a:spcBef>
            <a:spcAft>
              <a:spcPct val="20000"/>
            </a:spcAft>
            <a:buChar char="••"/>
          </a:pPr>
          <a:r>
            <a:rPr lang="ru-RU" sz="2800" kern="1200" dirty="0" smtClean="0">
              <a:solidFill>
                <a:schemeClr val="tx1">
                  <a:lumMod val="50000"/>
                </a:schemeClr>
              </a:solidFill>
              <a:latin typeface="Times New Roman" pitchFamily="18" charset="0"/>
              <a:cs typeface="Times New Roman" pitchFamily="18" charset="0"/>
            </a:rPr>
            <a:t>определяются</a:t>
          </a:r>
          <a:r>
            <a:rPr lang="ru-RU" sz="2800" kern="1200" dirty="0" smtClean="0">
              <a:latin typeface="Times New Roman" pitchFamily="18" charset="0"/>
              <a:cs typeface="Times New Roman" pitchFamily="18" charset="0"/>
            </a:rPr>
            <a:t> </a:t>
          </a:r>
          <a:r>
            <a:rPr lang="ru-RU" sz="2800" kern="1200" dirty="0" smtClean="0">
              <a:solidFill>
                <a:srgbClr val="C00000"/>
              </a:solidFill>
              <a:latin typeface="Times New Roman" pitchFamily="18" charset="0"/>
              <a:cs typeface="Times New Roman" pitchFamily="18" charset="0"/>
            </a:rPr>
            <a:t>международным договором входящих в право ЕАЭС </a:t>
          </a:r>
          <a:r>
            <a:rPr lang="ru-RU" sz="2800" kern="1200" dirty="0" smtClean="0">
              <a:solidFill>
                <a:schemeClr val="tx1">
                  <a:lumMod val="50000"/>
                </a:schemeClr>
              </a:solidFill>
              <a:latin typeface="Times New Roman" pitchFamily="18" charset="0"/>
              <a:cs typeface="Times New Roman" pitchFamily="18" charset="0"/>
            </a:rPr>
            <a:t>(Таможенный кодекс Евразийского экономического союза, </a:t>
          </a:r>
          <a:r>
            <a:rPr lang="ru-RU" sz="2800" i="1" kern="1200" dirty="0" smtClean="0">
              <a:solidFill>
                <a:schemeClr val="tx1">
                  <a:lumMod val="50000"/>
                </a:schemeClr>
              </a:solidFill>
              <a:latin typeface="Times New Roman" pitchFamily="18" charset="0"/>
              <a:cs typeface="Times New Roman" pitchFamily="18" charset="0"/>
            </a:rPr>
            <a:t>Соглашение об основаниях, условиях и порядке изменения сроков уплаты таможенных пошлин от  21 мая 2010 года)</a:t>
          </a:r>
          <a:r>
            <a:rPr lang="ru-RU" sz="2800" i="1" kern="1200" dirty="0" smtClean="0">
              <a:solidFill>
                <a:srgbClr val="FF0000"/>
              </a:solidFill>
              <a:latin typeface="Times New Roman" pitchFamily="18" charset="0"/>
              <a:cs typeface="Times New Roman" pitchFamily="18" charset="0"/>
            </a:rPr>
            <a:t>только</a:t>
          </a:r>
          <a:r>
            <a:rPr lang="ru-RU" sz="2800" i="1" kern="1200" dirty="0" smtClean="0">
              <a:solidFill>
                <a:schemeClr val="tx1">
                  <a:lumMod val="50000"/>
                </a:schemeClr>
              </a:solidFill>
              <a:latin typeface="Times New Roman" pitchFamily="18" charset="0"/>
              <a:cs typeface="Times New Roman" pitchFamily="18" charset="0"/>
            </a:rPr>
            <a:t> </a:t>
          </a:r>
          <a:r>
            <a:rPr lang="ru-RU" sz="2800" b="1" i="1" kern="1200" dirty="0" smtClean="0">
              <a:solidFill>
                <a:srgbClr val="FF0000"/>
              </a:solidFill>
              <a:latin typeface="Times New Roman" pitchFamily="18" charset="0"/>
              <a:cs typeface="Times New Roman" pitchFamily="18" charset="0"/>
            </a:rPr>
            <a:t>(подп.7 п.1 ст.6)</a:t>
          </a:r>
          <a:endParaRPr lang="ru-RU" sz="2800" b="1" i="1" kern="1200" dirty="0">
            <a:solidFill>
              <a:srgbClr val="FF0000"/>
            </a:solidFill>
          </a:endParaRPr>
        </a:p>
      </dsp:txBody>
      <dsp:txXfrm>
        <a:off x="0" y="845684"/>
        <a:ext cx="8686800" cy="2226159"/>
      </dsp:txXfrm>
    </dsp:sp>
    <dsp:sp modelId="{6B15688A-29D5-424D-8FE0-C1ECEC6DC0AF}">
      <dsp:nvSpPr>
        <dsp:cNvPr id="0" name=""/>
        <dsp:cNvSpPr/>
      </dsp:nvSpPr>
      <dsp:spPr>
        <a:xfrm>
          <a:off x="0" y="3071511"/>
          <a:ext cx="8686800" cy="795818"/>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a:t>
          </a:r>
          <a:r>
            <a:rPr lang="ru-RU"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3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налогов</a:t>
          </a:r>
          <a:endParaRPr lang="ru-RU" sz="36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dsp:txBody>
      <dsp:txXfrm>
        <a:off x="0" y="3071511"/>
        <a:ext cx="8686800" cy="795818"/>
      </dsp:txXfrm>
    </dsp:sp>
    <dsp:sp modelId="{2A1C8553-195E-4686-B8C7-0069C029D2D9}">
      <dsp:nvSpPr>
        <dsp:cNvPr id="0" name=""/>
        <dsp:cNvSpPr/>
      </dsp:nvSpPr>
      <dsp:spPr>
        <a:xfrm>
          <a:off x="0" y="3810600"/>
          <a:ext cx="86868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5560" rIns="199136" bIns="35560" numCol="1" spcCol="1270" anchor="t" anchorCtr="0">
          <a:noAutofit/>
        </a:bodyPr>
        <a:lstStyle/>
        <a:p>
          <a:pPr marL="285750" lvl="1" indent="-285750" algn="just" defTabSz="1244600">
            <a:lnSpc>
              <a:spcPct val="90000"/>
            </a:lnSpc>
            <a:spcBef>
              <a:spcPct val="0"/>
            </a:spcBef>
            <a:spcAft>
              <a:spcPct val="20000"/>
            </a:spcAft>
            <a:buChar char="••"/>
          </a:pPr>
          <a:r>
            <a:rPr lang="ru-RU" sz="2800" kern="1200" dirty="0" smtClean="0">
              <a:solidFill>
                <a:schemeClr val="tx1">
                  <a:lumMod val="50000"/>
                </a:schemeClr>
              </a:solidFill>
              <a:latin typeface="Times New Roman" pitchFamily="18" charset="0"/>
              <a:cs typeface="Times New Roman" pitchFamily="18" charset="0"/>
            </a:rPr>
            <a:t>определяются законодательством </a:t>
          </a:r>
          <a:r>
            <a:rPr lang="ru-RU" sz="2800" kern="1200" dirty="0" smtClean="0">
              <a:solidFill>
                <a:srgbClr val="C00000"/>
              </a:solidFill>
              <a:latin typeface="Times New Roman" pitchFamily="18" charset="0"/>
              <a:cs typeface="Times New Roman" pitchFamily="18" charset="0"/>
            </a:rPr>
            <a:t>Республики Беларусь </a:t>
          </a:r>
          <a:r>
            <a:rPr lang="ru-RU" sz="2800" kern="1200" dirty="0" smtClean="0">
              <a:solidFill>
                <a:schemeClr val="tx1">
                  <a:lumMod val="50000"/>
                </a:schemeClr>
              </a:solidFill>
              <a:latin typeface="Times New Roman" pitchFamily="18" charset="0"/>
              <a:cs typeface="Times New Roman" pitchFamily="18" charset="0"/>
            </a:rPr>
            <a:t>(Закон Республики Беларусь «О таможенном регулировании в Республике Беларусь»</a:t>
          </a:r>
          <a:endParaRPr lang="ru-RU" sz="2800" kern="1200" dirty="0">
            <a:solidFill>
              <a:schemeClr val="tx1">
                <a:lumMod val="50000"/>
              </a:schemeClr>
            </a:solidFill>
          </a:endParaRPr>
        </a:p>
      </dsp:txBody>
      <dsp:txXfrm>
        <a:off x="0" y="3810600"/>
        <a:ext cx="8686800" cy="15649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E82F4E-3B53-4698-BF91-936F8270BFEE}">
      <dsp:nvSpPr>
        <dsp:cNvPr id="0" name=""/>
        <dsp:cNvSpPr/>
      </dsp:nvSpPr>
      <dsp:spPr>
        <a:xfrm rot="5400000">
          <a:off x="4799086" y="-2524585"/>
          <a:ext cx="1208742" cy="6286784"/>
        </a:xfrm>
        <a:prstGeom prst="round2SameRect">
          <a:avLst/>
        </a:prstGeom>
        <a:solidFill>
          <a:schemeClr val="bg1">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solidFill>
                <a:srgbClr val="C00000"/>
              </a:solidFill>
            </a:rPr>
            <a:t>Только </a:t>
          </a:r>
          <a:r>
            <a:rPr lang="ru-RU" sz="2400" b="1" kern="1200" dirty="0" smtClean="0"/>
            <a:t>выпуск для внутреннего потребления</a:t>
          </a:r>
          <a:endParaRPr lang="ru-RU" sz="2400" kern="1200" dirty="0">
            <a:solidFill>
              <a:schemeClr val="tx1"/>
            </a:solidFill>
          </a:endParaRPr>
        </a:p>
      </dsp:txBody>
      <dsp:txXfrm rot="5400000">
        <a:off x="4799086" y="-2524585"/>
        <a:ext cx="1208742" cy="6286784"/>
      </dsp:txXfrm>
    </dsp:sp>
    <dsp:sp modelId="{A26B9AC7-7FAA-43FB-875D-73E62A2A6336}">
      <dsp:nvSpPr>
        <dsp:cNvPr id="0" name=""/>
        <dsp:cNvSpPr/>
      </dsp:nvSpPr>
      <dsp:spPr>
        <a:xfrm>
          <a:off x="0" y="1222"/>
          <a:ext cx="2234696" cy="1235983"/>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ru-RU" sz="2600" b="1" kern="1200" dirty="0" smtClean="0">
              <a:solidFill>
                <a:schemeClr val="tx1"/>
              </a:solidFill>
            </a:rPr>
            <a:t>процедура</a:t>
          </a:r>
          <a:endParaRPr lang="ru-RU" sz="2600" kern="1200" dirty="0"/>
        </a:p>
      </dsp:txBody>
      <dsp:txXfrm>
        <a:off x="0" y="1222"/>
        <a:ext cx="2234696" cy="1235983"/>
      </dsp:txXfrm>
    </dsp:sp>
    <dsp:sp modelId="{99283A3F-9227-4216-9C1A-2B88DE9E72B8}">
      <dsp:nvSpPr>
        <dsp:cNvPr id="0" name=""/>
        <dsp:cNvSpPr/>
      </dsp:nvSpPr>
      <dsp:spPr>
        <a:xfrm rot="5400000">
          <a:off x="4756513" y="-1153960"/>
          <a:ext cx="1297041" cy="6294300"/>
        </a:xfrm>
        <a:prstGeom prst="round2SameRect">
          <a:avLst/>
        </a:prstGeom>
        <a:solidFill>
          <a:schemeClr val="bg1">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solidFill>
                <a:srgbClr val="C00000"/>
              </a:solidFill>
              <a:latin typeface="+mj-lt"/>
            </a:rPr>
            <a:t>не более  2 месяцев </a:t>
          </a:r>
          <a:endParaRPr lang="ru-RU" sz="2400" b="1" kern="1200" dirty="0">
            <a:solidFill>
              <a:srgbClr val="C00000"/>
            </a:solidFill>
            <a:latin typeface="+mj-lt"/>
          </a:endParaRPr>
        </a:p>
      </dsp:txBody>
      <dsp:txXfrm rot="5400000">
        <a:off x="4756513" y="-1153960"/>
        <a:ext cx="1297041" cy="6294300"/>
      </dsp:txXfrm>
    </dsp:sp>
    <dsp:sp modelId="{FF262143-95F7-4A38-BC7F-57A4DF0679A8}">
      <dsp:nvSpPr>
        <dsp:cNvPr id="0" name=""/>
        <dsp:cNvSpPr/>
      </dsp:nvSpPr>
      <dsp:spPr>
        <a:xfrm>
          <a:off x="0" y="1308263"/>
          <a:ext cx="2232514" cy="1389183"/>
        </a:xfrm>
        <a:prstGeom prst="roundRect">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ru-RU" sz="2600" b="1" kern="1200" dirty="0" smtClean="0">
              <a:solidFill>
                <a:schemeClr val="tx1"/>
              </a:solidFill>
            </a:rPr>
            <a:t>срок</a:t>
          </a:r>
          <a:endParaRPr lang="ru-RU" sz="2600" b="1" kern="1200" dirty="0"/>
        </a:p>
      </dsp:txBody>
      <dsp:txXfrm>
        <a:off x="0" y="1308263"/>
        <a:ext cx="2232514" cy="1389183"/>
      </dsp:txXfrm>
    </dsp:sp>
    <dsp:sp modelId="{F3DF3B9F-713C-476E-8D5E-8B997560F1E6}">
      <dsp:nvSpPr>
        <dsp:cNvPr id="0" name=""/>
        <dsp:cNvSpPr/>
      </dsp:nvSpPr>
      <dsp:spPr>
        <a:xfrm rot="5400000">
          <a:off x="4737323" y="367515"/>
          <a:ext cx="1425810" cy="6254649"/>
        </a:xfrm>
        <a:prstGeom prst="round2SameRect">
          <a:avLst/>
        </a:prstGeom>
        <a:solidFill>
          <a:schemeClr val="bg1">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ru-RU" sz="2300" b="1" kern="1200" dirty="0" smtClean="0">
              <a:solidFill>
                <a:srgbClr val="C00000"/>
              </a:solidFill>
            </a:rPr>
            <a:t>Только </a:t>
          </a:r>
          <a:r>
            <a:rPr lang="ru-RU" sz="2300" b="1" kern="1200" dirty="0" smtClean="0"/>
            <a:t>при наличии оснований, указанных в статье 106 Закона РБ «О таможенном регулировании в РБ»</a:t>
          </a:r>
          <a:endParaRPr lang="ru-RU" sz="2300" kern="1200" dirty="0">
            <a:solidFill>
              <a:srgbClr val="C00000"/>
            </a:solidFill>
          </a:endParaRPr>
        </a:p>
      </dsp:txBody>
      <dsp:txXfrm rot="5400000">
        <a:off x="4737323" y="367515"/>
        <a:ext cx="1425810" cy="6254649"/>
      </dsp:txXfrm>
    </dsp:sp>
    <dsp:sp modelId="{77402846-8548-4541-BD55-8A6CA75A2ACF}">
      <dsp:nvSpPr>
        <dsp:cNvPr id="0" name=""/>
        <dsp:cNvSpPr/>
      </dsp:nvSpPr>
      <dsp:spPr>
        <a:xfrm>
          <a:off x="0" y="2768491"/>
          <a:ext cx="2251455" cy="1477902"/>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ru-RU" sz="2600" b="1" kern="1200" dirty="0" smtClean="0">
              <a:solidFill>
                <a:schemeClr val="tx1"/>
              </a:solidFill>
            </a:rPr>
            <a:t>основания</a:t>
          </a:r>
          <a:endParaRPr lang="ru-RU" sz="2600" b="1" kern="1200" dirty="0"/>
        </a:p>
      </dsp:txBody>
      <dsp:txXfrm>
        <a:off x="0" y="2768491"/>
        <a:ext cx="2251455" cy="1477902"/>
      </dsp:txXfrm>
    </dsp:sp>
    <dsp:sp modelId="{C3E2D2DA-87FB-4316-9E71-2A26E7A9F208}">
      <dsp:nvSpPr>
        <dsp:cNvPr id="0" name=""/>
        <dsp:cNvSpPr/>
      </dsp:nvSpPr>
      <dsp:spPr>
        <a:xfrm rot="5400000">
          <a:off x="4892458" y="1735234"/>
          <a:ext cx="1130232" cy="6239957"/>
        </a:xfrm>
        <a:prstGeom prst="round2SameRect">
          <a:avLst/>
        </a:prstGeom>
        <a:solidFill>
          <a:schemeClr val="bg1">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solidFill>
                <a:schemeClr val="tx1">
                  <a:lumMod val="50000"/>
                </a:schemeClr>
              </a:solidFill>
            </a:rPr>
            <a:t>письменное заявление</a:t>
          </a:r>
          <a:endParaRPr lang="ru-RU" sz="1900" b="1" kern="1200" dirty="0">
            <a:solidFill>
              <a:schemeClr val="tx1">
                <a:lumMod val="50000"/>
              </a:schemeClr>
            </a:solidFill>
          </a:endParaRPr>
        </a:p>
        <a:p>
          <a:pPr marL="171450" lvl="1" indent="-171450" algn="l" defTabSz="844550">
            <a:lnSpc>
              <a:spcPct val="90000"/>
            </a:lnSpc>
            <a:spcBef>
              <a:spcPct val="0"/>
            </a:spcBef>
            <a:spcAft>
              <a:spcPct val="15000"/>
            </a:spcAft>
            <a:buChar char="••"/>
          </a:pPr>
          <a:r>
            <a:rPr lang="ru-RU" sz="1900" b="1" kern="1200" dirty="0" smtClean="0">
              <a:solidFill>
                <a:srgbClr val="C00000"/>
              </a:solidFill>
            </a:rPr>
            <a:t>Обеспечения исполнения обязанности по</a:t>
          </a:r>
          <a:r>
            <a:rPr lang="ru-RU" sz="1900" b="1" kern="1200" dirty="0" smtClean="0">
              <a:solidFill>
                <a:schemeClr val="tx1"/>
              </a:solidFill>
            </a:rPr>
            <a:t>  </a:t>
          </a:r>
          <a:r>
            <a:rPr lang="ru-RU" sz="1900" b="1" kern="1200" dirty="0" smtClean="0">
              <a:solidFill>
                <a:schemeClr val="tx1">
                  <a:lumMod val="50000"/>
                </a:schemeClr>
              </a:solidFill>
            </a:rPr>
            <a:t>уплате налогов</a:t>
          </a:r>
          <a:endParaRPr lang="ru-RU" sz="1900" b="1" kern="1200" dirty="0">
            <a:solidFill>
              <a:schemeClr val="tx1"/>
            </a:solidFill>
          </a:endParaRPr>
        </a:p>
        <a:p>
          <a:pPr marL="171450" lvl="1" indent="-171450" algn="l" defTabSz="844550">
            <a:lnSpc>
              <a:spcPct val="90000"/>
            </a:lnSpc>
            <a:spcBef>
              <a:spcPct val="0"/>
            </a:spcBef>
            <a:spcAft>
              <a:spcPct val="15000"/>
            </a:spcAft>
            <a:buChar char="••"/>
          </a:pPr>
          <a:r>
            <a:rPr lang="ru-RU" sz="1900" b="1" kern="1200" dirty="0" smtClean="0">
              <a:solidFill>
                <a:schemeClr val="tx1">
                  <a:lumMod val="50000"/>
                </a:schemeClr>
              </a:solidFill>
            </a:rPr>
            <a:t>наличие подтверждения для оснований </a:t>
          </a:r>
          <a:r>
            <a:rPr lang="ru-RU" sz="1900" b="1" kern="1200" dirty="0" smtClean="0">
              <a:solidFill>
                <a:srgbClr val="C00000"/>
              </a:solidFill>
            </a:rPr>
            <a:t>1 и 2</a:t>
          </a:r>
          <a:endParaRPr lang="ru-RU" sz="1900" kern="1200" dirty="0">
            <a:solidFill>
              <a:srgbClr val="C00000"/>
            </a:solidFill>
          </a:endParaRPr>
        </a:p>
      </dsp:txBody>
      <dsp:txXfrm rot="5400000">
        <a:off x="4892458" y="1735234"/>
        <a:ext cx="1130232" cy="6239957"/>
      </dsp:txXfrm>
    </dsp:sp>
    <dsp:sp modelId="{2D230569-0EFD-4FB9-8DC3-2C5A08E9745B}">
      <dsp:nvSpPr>
        <dsp:cNvPr id="0" name=""/>
        <dsp:cNvSpPr/>
      </dsp:nvSpPr>
      <dsp:spPr>
        <a:xfrm>
          <a:off x="0" y="4213170"/>
          <a:ext cx="2286480" cy="1117897"/>
        </a:xfrm>
        <a:prstGeom prst="roundRect">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ru-RU" sz="2600" b="1" kern="1200" dirty="0" smtClean="0">
              <a:solidFill>
                <a:schemeClr val="tx1"/>
              </a:solidFill>
            </a:rPr>
            <a:t>условия</a:t>
          </a:r>
          <a:r>
            <a:rPr lang="ru-RU" sz="2600" kern="1200" dirty="0" smtClean="0">
              <a:solidFill>
                <a:schemeClr val="tx1"/>
              </a:solidFill>
            </a:rPr>
            <a:t> </a:t>
          </a:r>
          <a:endParaRPr lang="ru-RU" sz="2600" kern="1200" dirty="0">
            <a:solidFill>
              <a:schemeClr val="tx1"/>
            </a:solidFill>
          </a:endParaRPr>
        </a:p>
      </dsp:txBody>
      <dsp:txXfrm>
        <a:off x="0" y="4213170"/>
        <a:ext cx="2286480" cy="111789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E82F4E-3B53-4698-BF91-936F8270BFEE}">
      <dsp:nvSpPr>
        <dsp:cNvPr id="0" name=""/>
        <dsp:cNvSpPr/>
      </dsp:nvSpPr>
      <dsp:spPr>
        <a:xfrm rot="5400000">
          <a:off x="4928400" y="-2429358"/>
          <a:ext cx="1063257" cy="60813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Технологическое оборудование и запасные части к нему (согласно ТН ВЭД)</a:t>
          </a:r>
          <a:endParaRPr lang="ru-RU" sz="2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4928400" y="-2429358"/>
        <a:ext cx="1063257" cy="6081371"/>
      </dsp:txXfrm>
    </dsp:sp>
    <dsp:sp modelId="{A26B9AC7-7FAA-43FB-875D-73E62A2A6336}">
      <dsp:nvSpPr>
        <dsp:cNvPr id="0" name=""/>
        <dsp:cNvSpPr/>
      </dsp:nvSpPr>
      <dsp:spPr>
        <a:xfrm>
          <a:off x="0" y="1677"/>
          <a:ext cx="2263158" cy="1220104"/>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rPr>
            <a:t>ТОВАРЫ</a:t>
          </a:r>
          <a:endParaRPr lang="ru-RU" sz="2800" kern="1200" dirty="0"/>
        </a:p>
      </dsp:txBody>
      <dsp:txXfrm>
        <a:off x="0" y="1677"/>
        <a:ext cx="2263158" cy="1220104"/>
      </dsp:txXfrm>
    </dsp:sp>
    <dsp:sp modelId="{99283A3F-9227-4216-9C1A-2B88DE9E72B8}">
      <dsp:nvSpPr>
        <dsp:cNvPr id="0" name=""/>
        <dsp:cNvSpPr/>
      </dsp:nvSpPr>
      <dsp:spPr>
        <a:xfrm rot="5400000">
          <a:off x="4761816" y="-1062298"/>
          <a:ext cx="1269318" cy="59586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Применение ставки ТП в размере 0 (ноль) процентов</a:t>
          </a:r>
          <a:endParaRPr lang="ru-RU" sz="2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dsp:txBody>
      <dsp:txXfrm rot="5400000">
        <a:off x="4761816" y="-1062298"/>
        <a:ext cx="1269318" cy="5958685"/>
      </dsp:txXfrm>
    </dsp:sp>
    <dsp:sp modelId="{FF262143-95F7-4A38-BC7F-57A4DF0679A8}">
      <dsp:nvSpPr>
        <dsp:cNvPr id="0" name=""/>
        <dsp:cNvSpPr/>
      </dsp:nvSpPr>
      <dsp:spPr>
        <a:xfrm>
          <a:off x="0" y="1316533"/>
          <a:ext cx="2260947" cy="1220104"/>
        </a:xfrm>
        <a:prstGeom prst="roundRec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rPr>
            <a:t>УСЛОВИЯ</a:t>
          </a:r>
          <a:endParaRPr lang="ru-RU" sz="2800" b="1" kern="1200" dirty="0"/>
        </a:p>
      </dsp:txBody>
      <dsp:txXfrm>
        <a:off x="0" y="1316533"/>
        <a:ext cx="2260947" cy="1220104"/>
      </dsp:txXfrm>
    </dsp:sp>
    <dsp:sp modelId="{F3DF3B9F-713C-476E-8D5E-8B997560F1E6}">
      <dsp:nvSpPr>
        <dsp:cNvPr id="0" name=""/>
        <dsp:cNvSpPr/>
      </dsp:nvSpPr>
      <dsp:spPr>
        <a:xfrm rot="5400000">
          <a:off x="5001814" y="161172"/>
          <a:ext cx="1036112" cy="61356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год </a:t>
          </a:r>
          <a:endParaRPr lang="ru-RU" sz="2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5001814" y="161172"/>
        <a:ext cx="1036112" cy="6135632"/>
      </dsp:txXfrm>
    </dsp:sp>
    <dsp:sp modelId="{77402846-8548-4541-BD55-8A6CA75A2ACF}">
      <dsp:nvSpPr>
        <dsp:cNvPr id="0" name=""/>
        <dsp:cNvSpPr/>
      </dsp:nvSpPr>
      <dsp:spPr>
        <a:xfrm>
          <a:off x="0" y="2631376"/>
          <a:ext cx="2238796" cy="1220104"/>
        </a:xfrm>
        <a:prstGeom prst="roundRect">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rPr>
            <a:t>срок</a:t>
          </a:r>
          <a:endParaRPr lang="ru-RU" sz="2800" b="1" kern="1200" dirty="0"/>
        </a:p>
      </dsp:txBody>
      <dsp:txXfrm>
        <a:off x="0" y="2631376"/>
        <a:ext cx="2238796" cy="1220104"/>
      </dsp:txXfrm>
    </dsp:sp>
    <dsp:sp modelId="{C3E2D2DA-87FB-4316-9E71-2A26E7A9F208}">
      <dsp:nvSpPr>
        <dsp:cNvPr id="0" name=""/>
        <dsp:cNvSpPr/>
      </dsp:nvSpPr>
      <dsp:spPr>
        <a:xfrm rot="5400000">
          <a:off x="4937131" y="1474100"/>
          <a:ext cx="1170968" cy="61112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Ежемесячно 1/12 суммы НДС</a:t>
          </a:r>
          <a:endParaRPr lang="ru-RU" sz="2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4937131" y="1474100"/>
        <a:ext cx="1170968" cy="6111226"/>
      </dsp:txXfrm>
    </dsp:sp>
    <dsp:sp modelId="{2D230569-0EFD-4FB9-8DC3-2C5A08E9745B}">
      <dsp:nvSpPr>
        <dsp:cNvPr id="0" name=""/>
        <dsp:cNvSpPr/>
      </dsp:nvSpPr>
      <dsp:spPr>
        <a:xfrm>
          <a:off x="0" y="3895093"/>
          <a:ext cx="2238796" cy="1220104"/>
        </a:xfrm>
        <a:prstGeom prst="roundRect">
          <a:avLst/>
        </a:prstGeom>
        <a:blipFill rotWithShape="0">
          <a:blip xmlns:r="http://schemas.openxmlformats.org/officeDocument/2006/relationships" r:embed="rId4"/>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rPr>
            <a:t>Условия уплаты</a:t>
          </a:r>
          <a:endParaRPr lang="ru-RU" sz="2800" kern="1200" dirty="0">
            <a:solidFill>
              <a:schemeClr val="tx1"/>
            </a:solidFill>
          </a:endParaRPr>
        </a:p>
      </dsp:txBody>
      <dsp:txXfrm>
        <a:off x="0" y="3895093"/>
        <a:ext cx="2238796" cy="122010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559C68-3CE1-433B-888D-430639AECCFE}">
      <dsp:nvSpPr>
        <dsp:cNvPr id="0" name=""/>
        <dsp:cNvSpPr/>
      </dsp:nvSpPr>
      <dsp:spPr>
        <a:xfrm>
          <a:off x="0" y="431480"/>
          <a:ext cx="86868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467308-3DCC-45B0-BDB2-DC046C259426}">
      <dsp:nvSpPr>
        <dsp:cNvPr id="0" name=""/>
        <dsp:cNvSpPr/>
      </dsp:nvSpPr>
      <dsp:spPr>
        <a:xfrm>
          <a:off x="434340" y="62480"/>
          <a:ext cx="6080760" cy="738000"/>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ru-RU" sz="3200" b="1" kern="1200" dirty="0" smtClean="0">
              <a:solidFill>
                <a:schemeClr val="tx1"/>
              </a:solidFill>
            </a:rPr>
            <a:t>Денежные средства (деньги)</a:t>
          </a:r>
          <a:endParaRPr lang="ru-RU" sz="3200" b="1" kern="1200" dirty="0">
            <a:solidFill>
              <a:schemeClr val="tx1"/>
            </a:solidFill>
          </a:endParaRPr>
        </a:p>
      </dsp:txBody>
      <dsp:txXfrm>
        <a:off x="434340" y="62480"/>
        <a:ext cx="6080760" cy="738000"/>
      </dsp:txXfrm>
    </dsp:sp>
    <dsp:sp modelId="{3455A61E-6287-4EB3-871B-B4D209CD9765}">
      <dsp:nvSpPr>
        <dsp:cNvPr id="0" name=""/>
        <dsp:cNvSpPr/>
      </dsp:nvSpPr>
      <dsp:spPr>
        <a:xfrm>
          <a:off x="0" y="1565481"/>
          <a:ext cx="86868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9880B-4420-4DD0-A7D9-A409CAC78216}">
      <dsp:nvSpPr>
        <dsp:cNvPr id="0" name=""/>
        <dsp:cNvSpPr/>
      </dsp:nvSpPr>
      <dsp:spPr>
        <a:xfrm>
          <a:off x="434340" y="1196481"/>
          <a:ext cx="6080760" cy="738000"/>
        </a:xfrm>
        <a:prstGeom prst="roundRec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ru-RU" sz="3200" b="1" kern="1200" dirty="0" smtClean="0">
              <a:solidFill>
                <a:schemeClr val="tx1"/>
              </a:solidFill>
            </a:rPr>
            <a:t>Банковская гарантия</a:t>
          </a:r>
          <a:endParaRPr lang="ru-RU" sz="3200" b="1" kern="1200" dirty="0">
            <a:solidFill>
              <a:schemeClr val="tx1"/>
            </a:solidFill>
          </a:endParaRPr>
        </a:p>
      </dsp:txBody>
      <dsp:txXfrm>
        <a:off x="434340" y="1196481"/>
        <a:ext cx="6080760" cy="738000"/>
      </dsp:txXfrm>
    </dsp:sp>
    <dsp:sp modelId="{8005F8D6-3658-4C8D-AC5C-0F022418CE38}">
      <dsp:nvSpPr>
        <dsp:cNvPr id="0" name=""/>
        <dsp:cNvSpPr/>
      </dsp:nvSpPr>
      <dsp:spPr>
        <a:xfrm>
          <a:off x="0" y="2666925"/>
          <a:ext cx="86868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9EDBA-C0D8-4D28-9F6D-619E0F5ACA8F}">
      <dsp:nvSpPr>
        <dsp:cNvPr id="0" name=""/>
        <dsp:cNvSpPr/>
      </dsp:nvSpPr>
      <dsp:spPr>
        <a:xfrm>
          <a:off x="434340" y="2330480"/>
          <a:ext cx="6080760" cy="738000"/>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ru-RU" sz="3200" b="1" kern="1200" dirty="0" smtClean="0">
              <a:solidFill>
                <a:schemeClr val="tx1"/>
              </a:solidFill>
            </a:rPr>
            <a:t>Поручительство</a:t>
          </a:r>
          <a:endParaRPr lang="ru-RU" sz="3200" b="1" kern="1200" dirty="0">
            <a:solidFill>
              <a:schemeClr val="tx1"/>
            </a:solidFill>
          </a:endParaRPr>
        </a:p>
      </dsp:txBody>
      <dsp:txXfrm>
        <a:off x="434340" y="2330480"/>
        <a:ext cx="6080760" cy="738000"/>
      </dsp:txXfrm>
    </dsp:sp>
    <dsp:sp modelId="{25AE62A6-4654-4C40-AFC2-C6B533123829}">
      <dsp:nvSpPr>
        <dsp:cNvPr id="0" name=""/>
        <dsp:cNvSpPr/>
      </dsp:nvSpPr>
      <dsp:spPr>
        <a:xfrm>
          <a:off x="0" y="3833481"/>
          <a:ext cx="86868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C43CD-F776-496F-A222-01720166FC20}">
      <dsp:nvSpPr>
        <dsp:cNvPr id="0" name=""/>
        <dsp:cNvSpPr/>
      </dsp:nvSpPr>
      <dsp:spPr>
        <a:xfrm>
          <a:off x="434340" y="3464481"/>
          <a:ext cx="6080760" cy="738000"/>
        </a:xfrm>
        <a:prstGeom prst="roundRec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ru-RU" sz="3200" b="1" kern="1200" dirty="0" smtClean="0">
              <a:solidFill>
                <a:schemeClr val="tx1"/>
              </a:solidFill>
            </a:rPr>
            <a:t>Залог имущества </a:t>
          </a:r>
          <a:endParaRPr lang="ru-RU" sz="3200" b="1" kern="1200" dirty="0">
            <a:solidFill>
              <a:schemeClr val="tx1"/>
            </a:solidFill>
          </a:endParaRPr>
        </a:p>
      </dsp:txBody>
      <dsp:txXfrm>
        <a:off x="434340" y="3464481"/>
        <a:ext cx="6080760" cy="738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53226"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6083" name="Rectangle 3"/>
          <p:cNvSpPr>
            <a:spLocks noGrp="1" noChangeArrowheads="1"/>
          </p:cNvSpPr>
          <p:nvPr>
            <p:ph type="dt" sz="quarter" idx="1"/>
          </p:nvPr>
        </p:nvSpPr>
        <p:spPr bwMode="auto">
          <a:xfrm>
            <a:off x="3860335" y="0"/>
            <a:ext cx="2953226"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ChangeArrowheads="1"/>
          </p:cNvSpPr>
          <p:nvPr>
            <p:ph type="ftr" sz="quarter" idx="2"/>
          </p:nvPr>
        </p:nvSpPr>
        <p:spPr bwMode="auto">
          <a:xfrm>
            <a:off x="0" y="9445169"/>
            <a:ext cx="2953226"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6085" name="Rectangle 5"/>
          <p:cNvSpPr>
            <a:spLocks noGrp="1" noChangeArrowheads="1"/>
          </p:cNvSpPr>
          <p:nvPr>
            <p:ph type="sldNum" sz="quarter" idx="3"/>
          </p:nvPr>
        </p:nvSpPr>
        <p:spPr bwMode="auto">
          <a:xfrm>
            <a:off x="3860335" y="9445169"/>
            <a:ext cx="2953226"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C6F97F-D694-4CB5-8155-54FF375B9D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3226"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8195" name="Rectangle 3"/>
          <p:cNvSpPr>
            <a:spLocks noGrp="1" noChangeArrowheads="1"/>
          </p:cNvSpPr>
          <p:nvPr>
            <p:ph type="dt" idx="1"/>
          </p:nvPr>
        </p:nvSpPr>
        <p:spPr bwMode="auto">
          <a:xfrm>
            <a:off x="3860335" y="0"/>
            <a:ext cx="2953226"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922338" y="746125"/>
            <a:ext cx="4972050"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1514" y="4723448"/>
            <a:ext cx="5452110" cy="4474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45169"/>
            <a:ext cx="2953226"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8199" name="Rectangle 7"/>
          <p:cNvSpPr>
            <a:spLocks noGrp="1" noChangeArrowheads="1"/>
          </p:cNvSpPr>
          <p:nvPr>
            <p:ph type="sldNum" sz="quarter" idx="5"/>
          </p:nvPr>
        </p:nvSpPr>
        <p:spPr bwMode="auto">
          <a:xfrm>
            <a:off x="3860335" y="9445169"/>
            <a:ext cx="2953226"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C273A6-7930-4963-A372-F0E22DF1FF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cs typeface="Arial" pitchFamily="34" charset="0"/>
            </a:endParaRPr>
          </a:p>
        </p:txBody>
      </p:sp>
      <p:sp>
        <p:nvSpPr>
          <p:cNvPr id="55300"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4457" indent="-286330">
              <a:defRPr>
                <a:solidFill>
                  <a:schemeClr val="tx1"/>
                </a:solidFill>
                <a:latin typeface="Calibri" pitchFamily="34" charset="0"/>
                <a:cs typeface="Arial" pitchFamily="34" charset="0"/>
              </a:defRPr>
            </a:lvl2pPr>
            <a:lvl3pPr marL="1145319" indent="-229064">
              <a:defRPr>
                <a:solidFill>
                  <a:schemeClr val="tx1"/>
                </a:solidFill>
                <a:latin typeface="Calibri" pitchFamily="34" charset="0"/>
                <a:cs typeface="Arial" pitchFamily="34" charset="0"/>
              </a:defRPr>
            </a:lvl3pPr>
            <a:lvl4pPr marL="1603446" indent="-229064">
              <a:defRPr>
                <a:solidFill>
                  <a:schemeClr val="tx1"/>
                </a:solidFill>
                <a:latin typeface="Calibri" pitchFamily="34" charset="0"/>
                <a:cs typeface="Arial" pitchFamily="34" charset="0"/>
              </a:defRPr>
            </a:lvl4pPr>
            <a:lvl5pPr marL="2061573" indent="-229064">
              <a:defRPr>
                <a:solidFill>
                  <a:schemeClr val="tx1"/>
                </a:solidFill>
                <a:latin typeface="Calibri" pitchFamily="34" charset="0"/>
                <a:cs typeface="Arial" pitchFamily="34" charset="0"/>
              </a:defRPr>
            </a:lvl5pPr>
            <a:lvl6pPr marL="2519700" indent="-229064" defTabSz="458127" eaLnBrk="0" fontAlgn="base" hangingPunct="0">
              <a:spcBef>
                <a:spcPct val="0"/>
              </a:spcBef>
              <a:spcAft>
                <a:spcPct val="0"/>
              </a:spcAft>
              <a:defRPr>
                <a:solidFill>
                  <a:schemeClr val="tx1"/>
                </a:solidFill>
                <a:latin typeface="Calibri" pitchFamily="34" charset="0"/>
                <a:cs typeface="Arial" pitchFamily="34" charset="0"/>
              </a:defRPr>
            </a:lvl6pPr>
            <a:lvl7pPr marL="2977827" indent="-229064" defTabSz="458127" eaLnBrk="0" fontAlgn="base" hangingPunct="0">
              <a:spcBef>
                <a:spcPct val="0"/>
              </a:spcBef>
              <a:spcAft>
                <a:spcPct val="0"/>
              </a:spcAft>
              <a:defRPr>
                <a:solidFill>
                  <a:schemeClr val="tx1"/>
                </a:solidFill>
                <a:latin typeface="Calibri" pitchFamily="34" charset="0"/>
                <a:cs typeface="Arial" pitchFamily="34" charset="0"/>
              </a:defRPr>
            </a:lvl7pPr>
            <a:lvl8pPr marL="3435955" indent="-229064" defTabSz="458127" eaLnBrk="0" fontAlgn="base" hangingPunct="0">
              <a:spcBef>
                <a:spcPct val="0"/>
              </a:spcBef>
              <a:spcAft>
                <a:spcPct val="0"/>
              </a:spcAft>
              <a:defRPr>
                <a:solidFill>
                  <a:schemeClr val="tx1"/>
                </a:solidFill>
                <a:latin typeface="Calibri" pitchFamily="34" charset="0"/>
                <a:cs typeface="Arial" pitchFamily="34" charset="0"/>
              </a:defRPr>
            </a:lvl8pPr>
            <a:lvl9pPr marL="3894082" indent="-229064" defTabSz="458127" eaLnBrk="0" fontAlgn="base" hangingPunct="0">
              <a:spcBef>
                <a:spcPct val="0"/>
              </a:spcBef>
              <a:spcAft>
                <a:spcPct val="0"/>
              </a:spcAft>
              <a:defRPr>
                <a:solidFill>
                  <a:schemeClr val="tx1"/>
                </a:solidFill>
                <a:latin typeface="Calibri" pitchFamily="34" charset="0"/>
                <a:cs typeface="Arial" pitchFamily="34" charset="0"/>
              </a:defRPr>
            </a:lvl9pPr>
          </a:lstStyle>
          <a:p>
            <a:fld id="{7694E77D-0D3F-41F0-8DBA-D765A377000B}" type="slidenum">
              <a:rPr lang="ru-RU" altLang="ru-RU" smtClean="0"/>
              <a:pPr/>
              <a:t>5</a:t>
            </a:fld>
            <a:endParaRPr lang="ru-RU" alt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ln/>
        </p:spPr>
        <p:txBody>
          <a:bodyPr/>
          <a:lstStyle/>
          <a:p>
            <a:endParaRPr lang="ru-RU" smtClean="0">
              <a:latin typeface="Arial" pitchFamily="34" charset="0"/>
            </a:endParaRPr>
          </a:p>
        </p:txBody>
      </p:sp>
      <p:sp>
        <p:nvSpPr>
          <p:cNvPr id="53252" name="Номер слайда 3"/>
          <p:cNvSpPr>
            <a:spLocks noGrp="1"/>
          </p:cNvSpPr>
          <p:nvPr>
            <p:ph type="sldNum" sz="quarter" idx="5"/>
          </p:nvPr>
        </p:nvSpPr>
        <p:spPr/>
        <p:txBody>
          <a:bodyPr/>
          <a:lstStyle/>
          <a:p>
            <a:pPr>
              <a:defRPr/>
            </a:pPr>
            <a:fld id="{BCAA376F-7596-4923-907B-0942C08AFEEB}" type="slidenum">
              <a:rPr lang="ru-RU" smtClean="0"/>
              <a:pPr>
                <a:defRPr/>
              </a:pPr>
              <a:t>25</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a:noFill/>
          <a:ln/>
        </p:spPr>
        <p:txBody>
          <a:bodyPr/>
          <a:lstStyle/>
          <a:p>
            <a:endParaRPr lang="ru-RU" smtClean="0">
              <a:latin typeface="Arial" pitchFamily="34" charset="0"/>
            </a:endParaRPr>
          </a:p>
        </p:txBody>
      </p:sp>
      <p:sp>
        <p:nvSpPr>
          <p:cNvPr id="54276" name="Номер слайда 3"/>
          <p:cNvSpPr>
            <a:spLocks noGrp="1"/>
          </p:cNvSpPr>
          <p:nvPr>
            <p:ph type="sldNum" sz="quarter" idx="5"/>
          </p:nvPr>
        </p:nvSpPr>
        <p:spPr/>
        <p:txBody>
          <a:bodyPr/>
          <a:lstStyle/>
          <a:p>
            <a:pPr>
              <a:defRPr/>
            </a:pPr>
            <a:fld id="{F7BDA5D0-D64E-45A1-AE4D-73AC8F1F0C3E}" type="slidenum">
              <a:rPr lang="ru-RU" smtClean="0"/>
              <a:pPr>
                <a:defRPr/>
              </a:pPr>
              <a:t>26</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kumimoji="0" lang="ru-RU" altLang="ru-RU">
              <a:cs typeface="Arial" pitchFamily="34" charset="0"/>
            </a:endParaRPr>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37378" indent="-283607">
              <a:defRPr>
                <a:solidFill>
                  <a:schemeClr val="tx1"/>
                </a:solidFill>
                <a:latin typeface="Calibri" pitchFamily="34" charset="0"/>
                <a:cs typeface="Arial" pitchFamily="34" charset="0"/>
              </a:defRPr>
            </a:lvl2pPr>
            <a:lvl3pPr marL="1134428" indent="-226886">
              <a:defRPr>
                <a:solidFill>
                  <a:schemeClr val="tx1"/>
                </a:solidFill>
                <a:latin typeface="Calibri" pitchFamily="34" charset="0"/>
                <a:cs typeface="Arial" pitchFamily="34" charset="0"/>
              </a:defRPr>
            </a:lvl3pPr>
            <a:lvl4pPr marL="1588199" indent="-226886">
              <a:defRPr>
                <a:solidFill>
                  <a:schemeClr val="tx1"/>
                </a:solidFill>
                <a:latin typeface="Calibri" pitchFamily="34" charset="0"/>
                <a:cs typeface="Arial" pitchFamily="34" charset="0"/>
              </a:defRPr>
            </a:lvl4pPr>
            <a:lvl5pPr marL="2041970" indent="-226886">
              <a:defRPr>
                <a:solidFill>
                  <a:schemeClr val="tx1"/>
                </a:solidFill>
                <a:latin typeface="Calibri" pitchFamily="34" charset="0"/>
                <a:cs typeface="Arial" pitchFamily="34" charset="0"/>
              </a:defRPr>
            </a:lvl5pPr>
            <a:lvl6pPr marL="2495741" indent="-226886" defTabSz="453771" eaLnBrk="0" fontAlgn="base" hangingPunct="0">
              <a:spcBef>
                <a:spcPct val="0"/>
              </a:spcBef>
              <a:spcAft>
                <a:spcPct val="0"/>
              </a:spcAft>
              <a:defRPr>
                <a:solidFill>
                  <a:schemeClr val="tx1"/>
                </a:solidFill>
                <a:latin typeface="Calibri" pitchFamily="34" charset="0"/>
                <a:cs typeface="Arial" pitchFamily="34" charset="0"/>
              </a:defRPr>
            </a:lvl6pPr>
            <a:lvl7pPr marL="2949512" indent="-226886" defTabSz="453771" eaLnBrk="0" fontAlgn="base" hangingPunct="0">
              <a:spcBef>
                <a:spcPct val="0"/>
              </a:spcBef>
              <a:spcAft>
                <a:spcPct val="0"/>
              </a:spcAft>
              <a:defRPr>
                <a:solidFill>
                  <a:schemeClr val="tx1"/>
                </a:solidFill>
                <a:latin typeface="Calibri" pitchFamily="34" charset="0"/>
                <a:cs typeface="Arial" pitchFamily="34" charset="0"/>
              </a:defRPr>
            </a:lvl7pPr>
            <a:lvl8pPr marL="3403283" indent="-226886" defTabSz="453771" eaLnBrk="0" fontAlgn="base" hangingPunct="0">
              <a:spcBef>
                <a:spcPct val="0"/>
              </a:spcBef>
              <a:spcAft>
                <a:spcPct val="0"/>
              </a:spcAft>
              <a:defRPr>
                <a:solidFill>
                  <a:schemeClr val="tx1"/>
                </a:solidFill>
                <a:latin typeface="Calibri" pitchFamily="34" charset="0"/>
                <a:cs typeface="Arial" pitchFamily="34" charset="0"/>
              </a:defRPr>
            </a:lvl8pPr>
            <a:lvl9pPr marL="3857054" indent="-226886" defTabSz="453771" eaLnBrk="0" fontAlgn="base" hangingPunct="0">
              <a:spcBef>
                <a:spcPct val="0"/>
              </a:spcBef>
              <a:spcAft>
                <a:spcPct val="0"/>
              </a:spcAft>
              <a:defRPr>
                <a:solidFill>
                  <a:schemeClr val="tx1"/>
                </a:solidFill>
                <a:latin typeface="Calibri" pitchFamily="34" charset="0"/>
                <a:cs typeface="Arial" pitchFamily="34" charset="0"/>
              </a:defRPr>
            </a:lvl9pPr>
          </a:lstStyle>
          <a:p>
            <a:fld id="{17FAF871-6DAE-453C-A140-AFAC2B08685C}" type="slidenum">
              <a:rPr lang="ru-RU" altLang="ru-RU" smtClean="0"/>
              <a:pPr/>
              <a:t>58</a:t>
            </a:fld>
            <a:endParaRPr lang="ru-RU" altLang="ru-RU"/>
          </a:p>
        </p:txBody>
      </p:sp>
    </p:spTree>
    <p:extLst>
      <p:ext uri="{BB962C8B-B14F-4D97-AF65-F5344CB8AC3E}">
        <p14:creationId xmlns:p14="http://schemas.microsoft.com/office/powerpoint/2010/main" xmlns="" val="189953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2" name="Нижний колонтитул 1"/>
          <p:cNvSpPr>
            <a:spLocks noGrp="1"/>
          </p:cNvSpPr>
          <p:nvPr>
            <p:ph type="ftr" sz="quarter" idx="11"/>
          </p:nvPr>
        </p:nvSpPr>
        <p:spPr/>
        <p:txBody>
          <a:bodyPr/>
          <a:lstStyle/>
          <a:p>
            <a:endParaRPr kumimoji="0" lang="en-US"/>
          </a:p>
        </p:txBody>
      </p:sp>
      <p:sp>
        <p:nvSpPr>
          <p:cNvPr id="15" name="Номер слайда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E83E90A-D8F0-46D1-BFD0-AC7F8B24AF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kumimoji="0" lang="en-US"/>
          </a:p>
        </p:txBody>
      </p:sp>
      <p:sp>
        <p:nvSpPr>
          <p:cNvPr id="16" name="Номер слайда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11" name="Нижний колонтитул 10"/>
          <p:cNvSpPr>
            <a:spLocks noGrp="1"/>
          </p:cNvSpPr>
          <p:nvPr>
            <p:ph type="ftr" sz="quarter" idx="11"/>
          </p:nvPr>
        </p:nvSpPr>
        <p:spPr/>
        <p:txBody>
          <a:bodyPr/>
          <a:lstStyle/>
          <a:p>
            <a:endParaRPr kumimoji="0" lang="en-US"/>
          </a:p>
        </p:txBody>
      </p:sp>
      <p:sp>
        <p:nvSpPr>
          <p:cNvPr id="16" name="Номер слайда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10" name="Нижний колонтитул 9"/>
          <p:cNvSpPr>
            <a:spLocks noGrp="1"/>
          </p:cNvSpPr>
          <p:nvPr>
            <p:ph type="ftr" sz="quarter" idx="11"/>
          </p:nvPr>
        </p:nvSpPr>
        <p:spPr/>
        <p:txBody>
          <a:bodyPr/>
          <a:lstStyle/>
          <a:p>
            <a:endParaRPr kumimoji="0" lang="en-US"/>
          </a:p>
        </p:txBody>
      </p:sp>
      <p:sp>
        <p:nvSpPr>
          <p:cNvPr id="31" name="Номер слайда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21" name="Нижний колонтитул 20"/>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24" name="Нижний колонтитул 23"/>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29" name="Нижний колонтитул 28"/>
          <p:cNvSpPr>
            <a:spLocks noGrp="1"/>
          </p:cNvSpPr>
          <p:nvPr>
            <p:ph type="ftr" sz="quarter" idx="11"/>
          </p:nvPr>
        </p:nvSpPr>
        <p:spPr/>
        <p:txBody>
          <a:bodyPr/>
          <a:lstStyle/>
          <a:p>
            <a:endParaRPr kumimoji="0" lang="en-US" dirty="0"/>
          </a:p>
        </p:txBody>
      </p:sp>
      <p:sp>
        <p:nvSpPr>
          <p:cNvPr id="7" name="Номер слайда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4CBEAF9-9E58-4CC8-A6FF-6DD8A58DEEA4}" type="datetimeFigureOut">
              <a:rPr lang="en-US" smtClean="0"/>
              <a:pPr/>
              <a:t>11/26/2018</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31" name="Номер слайда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11/26/2018</a:t>
            </a:fld>
            <a:endParaRPr lang="en-US" dirty="0">
              <a:solidFill>
                <a:schemeClr val="accent1">
                  <a:shade val="75000"/>
                </a:scheme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consultantplus://offline/ref=83BEB6DA3F367889C6E44B66D1E4AD276ACBFC49140C4928DDCDF67C1B3818FBD9D3F05A4977A046FEEFA75ErEG3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consultantplus://offline/ref=F147ED9584217860594E804743916F1F429BF0629685BB1E9A40ACD5C0EE596F7477E02B9E0B0C275D4B50F85CC174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consultantplus://offline/ref=F147ED9584217860594E804743916F1F429BF0629685BB1E9A40ACD5C0EE596F7477E02B9E0B0C275D4B50F85CC174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consultantplus://offline/ref=2B3F11775593923459C5E03FAD39E68C9F7E7BE1292771364971FB4C9C5A00E55579F8025A23367AE1DBAB6CD0rAf6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consultantplus://offline/ref=E8D74EBCD08EC672DAFF24F9B852AF369BAD7224B8744366BA2693ECE6A04EB7F3A9F647DEBA204EF243F2BFA5s0S3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FFFFFF">
                <a:alpha val="44000"/>
              </a:srgb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TextBox 3"/>
          <p:cNvSpPr txBox="1"/>
          <p:nvPr/>
        </p:nvSpPr>
        <p:spPr>
          <a:xfrm>
            <a:off x="683568" y="3933056"/>
            <a:ext cx="7992888" cy="1077218"/>
          </a:xfrm>
          <a:prstGeom prst="rect">
            <a:avLst/>
          </a:prstGeom>
          <a:noFill/>
          <a:scene3d>
            <a:camera prst="perspectiveAbove" fov="2700000">
              <a:rot lat="20400000" lon="0" rev="0"/>
            </a:camera>
            <a:lightRig rig="threePt" dir="t"/>
          </a:scene3d>
          <a:sp3d/>
        </p:spPr>
        <p:txBody>
          <a:bodyPr wrap="square" rtlCol="0">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ru-RU" sz="3200" b="1" dirty="0" smtClean="0">
                <a:solidFill>
                  <a:srgbClr val="001D58"/>
                </a:solidFill>
                <a:latin typeface="Franklin Gothic Demi" pitchFamily="34" charset="0"/>
              </a:rPr>
              <a:t>Платежи, взимаемые таможенными органами</a:t>
            </a:r>
            <a:endParaRPr lang="ru-RU" sz="3200" b="1" dirty="0" smtClean="0">
              <a:ln w="1905"/>
              <a:solidFill>
                <a:srgbClr val="001D58"/>
              </a:solidFill>
              <a:effectLst>
                <a:innerShdw blurRad="69850" dist="43180" dir="5400000">
                  <a:srgbClr val="000000">
                    <a:alpha val="65000"/>
                  </a:srgbClr>
                </a:innerShdw>
              </a:effectLst>
              <a:latin typeface="Franklin Gothic Demi" pitchFamily="34" charset="0"/>
              <a:cs typeface="Times New Roman" pitchFamily="18" charset="0"/>
            </a:endParaRPr>
          </a:p>
        </p:txBody>
      </p:sp>
      <p:pic>
        <p:nvPicPr>
          <p:cNvPr id="3" name="Рисунок 1" descr="флаги.tif"/>
          <p:cNvPicPr>
            <a:picLocks noChangeAspect="1" noChangeArrowheads="1"/>
          </p:cNvPicPr>
          <p:nvPr/>
        </p:nvPicPr>
        <p:blipFill>
          <a:blip r:embed="rId2" cstate="print"/>
          <a:srcRect/>
          <a:stretch>
            <a:fillRect/>
          </a:stretch>
        </p:blipFill>
        <p:spPr bwMode="auto">
          <a:xfrm>
            <a:off x="2843808" y="1196752"/>
            <a:ext cx="3312368" cy="1121649"/>
          </a:xfrm>
          <a:prstGeom prst="rect">
            <a:avLst/>
          </a:prstGeom>
          <a:noFill/>
          <a:ln w="9525">
            <a:noFill/>
            <a:miter lim="800000"/>
            <a:headEnd/>
            <a:tailEnd/>
          </a:ln>
        </p:spPr>
      </p:pic>
      <p:sp>
        <p:nvSpPr>
          <p:cNvPr id="4" name="Прямоугольник 3"/>
          <p:cNvSpPr/>
          <p:nvPr/>
        </p:nvSpPr>
        <p:spPr>
          <a:xfrm>
            <a:off x="323528" y="2420888"/>
            <a:ext cx="8496944" cy="646331"/>
          </a:xfrm>
          <a:prstGeom prst="rect">
            <a:avLst/>
          </a:prstGeom>
        </p:spPr>
        <p:txBody>
          <a:bodyPr wrap="square">
            <a:spAutoFit/>
          </a:bodyPr>
          <a:lstStyle/>
          <a:p>
            <a:pPr algn="ctr">
              <a:defRPr/>
            </a:pPr>
            <a:r>
              <a:rPr lang="ru-RU" b="1" dirty="0" smtClean="0">
                <a:solidFill>
                  <a:srgbClr val="0070C0"/>
                </a:solidFill>
                <a:effectLst>
                  <a:outerShdw blurRad="38100" dist="38100" dir="2700000" algn="tl">
                    <a:srgbClr val="000000"/>
                  </a:outerShdw>
                </a:effectLst>
                <a:cs typeface="Arial" charset="0"/>
              </a:rPr>
              <a:t>УО «Государственный институт повышения квалификации и переподготовки кадров таможенных органов Республики Беларусь»</a:t>
            </a:r>
            <a:endParaRPr lang="ru-RU" b="1" dirty="0">
              <a:solidFill>
                <a:srgbClr val="0070C0"/>
              </a:solidFill>
              <a:effectLst>
                <a:outerShdw blurRad="38100" dist="38100" dir="2700000" algn="tl">
                  <a:srgbClr val="000000"/>
                </a:outerShdw>
              </a:effectLst>
              <a:cs typeface="Arial" charset="0"/>
            </a:endParaRPr>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1643042" y="1071547"/>
            <a:ext cx="6418489" cy="1643075"/>
          </a:xfrm>
          <a:prstGeom prst="rect">
            <a:avLst/>
          </a:prstGeom>
          <a:solidFill>
            <a:schemeClr val="bg1">
              <a:lumMod val="40000"/>
              <a:lumOff val="60000"/>
            </a:schemeClr>
          </a:solidFill>
          <a:ln>
            <a:noFill/>
            <a:headEnd/>
            <a:tailEnd/>
          </a:ln>
          <a:effectLst>
            <a:outerShdw blurRad="40000" dist="20000" dir="5400000" rotWithShape="0">
              <a:srgbClr val="000000">
                <a:alpha val="38000"/>
              </a:srgbClr>
            </a:outerShdw>
            <a:softEdge rad="63500"/>
          </a:effectLst>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a:sp3d extrusionH="57150">
              <a:bevelT w="38100" h="38100" prst="angle"/>
            </a:sp3d>
          </a:bodyPr>
          <a:lstStyle/>
          <a:p>
            <a:pPr algn="ctr">
              <a:defRPr/>
            </a:pPr>
            <a:r>
              <a:rPr lang="ru-RU" sz="3200" b="1" dirty="0">
                <a:ln w="1905"/>
                <a:solidFill>
                  <a:srgbClr val="002060"/>
                </a:solidFill>
                <a:effectLst>
                  <a:innerShdw blurRad="69850" dist="43180" dir="5400000">
                    <a:srgbClr val="000000">
                      <a:alpha val="65000"/>
                    </a:srgbClr>
                  </a:innerShdw>
                </a:effectLst>
                <a:latin typeface="Calibri" pitchFamily="34" charset="0"/>
              </a:rPr>
              <a:t>Таможенный кодекс </a:t>
            </a:r>
          </a:p>
          <a:p>
            <a:pPr algn="ctr">
              <a:defRPr/>
            </a:pPr>
            <a:r>
              <a:rPr lang="ru-RU" sz="3200" b="1" dirty="0" smtClean="0">
                <a:ln w="1905"/>
                <a:solidFill>
                  <a:srgbClr val="002060"/>
                </a:solidFill>
                <a:effectLst>
                  <a:innerShdw blurRad="69850" dist="43180" dir="5400000">
                    <a:srgbClr val="000000">
                      <a:alpha val="65000"/>
                    </a:srgbClr>
                  </a:innerShdw>
                </a:effectLst>
                <a:latin typeface="Calibri" pitchFamily="34" charset="0"/>
              </a:rPr>
              <a:t>ЕАЭС</a:t>
            </a:r>
            <a:endParaRPr lang="ru-RU" sz="3200" b="1" dirty="0">
              <a:ln w="1905"/>
              <a:solidFill>
                <a:srgbClr val="002060"/>
              </a:solidFill>
              <a:effectLst>
                <a:innerShdw blurRad="69850" dist="43180" dir="5400000">
                  <a:srgbClr val="000000">
                    <a:alpha val="65000"/>
                  </a:srgbClr>
                </a:innerShdw>
              </a:effectLst>
              <a:latin typeface="Calibri" pitchFamily="34" charset="0"/>
            </a:endParaRPr>
          </a:p>
          <a:p>
            <a:pPr algn="ctr">
              <a:defRPr/>
            </a:pPr>
            <a:r>
              <a:rPr lang="ru-RU" sz="3200" b="1" dirty="0">
                <a:ln w="1905"/>
                <a:solidFill>
                  <a:srgbClr val="002060"/>
                </a:solidFill>
                <a:effectLst>
                  <a:innerShdw blurRad="69850" dist="43180" dir="5400000">
                    <a:srgbClr val="000000">
                      <a:alpha val="65000"/>
                    </a:srgbClr>
                  </a:innerShdw>
                </a:effectLst>
                <a:latin typeface="Calibri" pitchFamily="34" charset="0"/>
              </a:rPr>
              <a:t>(раздел </a:t>
            </a:r>
            <a:r>
              <a:rPr lang="en-US" sz="3200" b="1" dirty="0" smtClean="0">
                <a:ln w="1905"/>
                <a:solidFill>
                  <a:srgbClr val="002060"/>
                </a:solidFill>
                <a:effectLst>
                  <a:innerShdw blurRad="69850" dist="43180" dir="5400000">
                    <a:srgbClr val="000000">
                      <a:alpha val="65000"/>
                    </a:srgbClr>
                  </a:innerShdw>
                </a:effectLst>
                <a:latin typeface="Calibri" pitchFamily="34" charset="0"/>
              </a:rPr>
              <a:t>II</a:t>
            </a:r>
            <a:r>
              <a:rPr lang="ru-RU" sz="3200" b="1" dirty="0" smtClean="0">
                <a:ln w="1905"/>
                <a:solidFill>
                  <a:srgbClr val="002060"/>
                </a:solidFill>
                <a:effectLst>
                  <a:innerShdw blurRad="69850" dist="43180" dir="5400000">
                    <a:srgbClr val="000000">
                      <a:alpha val="65000"/>
                    </a:srgbClr>
                  </a:innerShdw>
                </a:effectLst>
                <a:latin typeface="Calibri" pitchFamily="34" charset="0"/>
              </a:rPr>
              <a:t>)</a:t>
            </a:r>
            <a:endParaRPr lang="ru-RU" sz="3200" dirty="0">
              <a:solidFill>
                <a:srgbClr val="002060"/>
              </a:solidFill>
              <a:latin typeface="Calibri" pitchFamily="34" charset="0"/>
            </a:endParaRPr>
          </a:p>
        </p:txBody>
      </p:sp>
      <p:sp>
        <p:nvSpPr>
          <p:cNvPr id="8" name="Text Box 18"/>
          <p:cNvSpPr txBox="1">
            <a:spLocks noChangeArrowheads="1"/>
          </p:cNvSpPr>
          <p:nvPr/>
        </p:nvSpPr>
        <p:spPr bwMode="auto">
          <a:xfrm>
            <a:off x="1643042" y="4357694"/>
            <a:ext cx="6429421" cy="2143139"/>
          </a:xfrm>
          <a:prstGeom prst="rect">
            <a:avLst/>
          </a:prstGeom>
          <a:solidFill>
            <a:schemeClr val="bg1">
              <a:lumMod val="40000"/>
              <a:lumOff val="60000"/>
            </a:schemeClr>
          </a:solidFill>
          <a:ln>
            <a:noFill/>
            <a:headEnd/>
            <a:tailEnd/>
          </a:ln>
          <a:effectLst>
            <a:outerShdw blurRad="40000" dist="20000" dir="5400000" rotWithShape="0">
              <a:srgbClr val="000000">
                <a:alpha val="38000"/>
              </a:srgbClr>
            </a:outerShdw>
            <a:softEdge rad="63500"/>
          </a:effectLst>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a:sp3d extrusionH="57150">
              <a:bevelT w="38100" h="38100"/>
            </a:sp3d>
          </a:bodyPr>
          <a:lstStyle/>
          <a:p>
            <a:pPr algn="ctr">
              <a:defRPr/>
            </a:pPr>
            <a:r>
              <a:rPr lang="ru-RU" sz="3200" b="1" dirty="0">
                <a:ln w="1905"/>
                <a:solidFill>
                  <a:srgbClr val="002060"/>
                </a:solidFill>
                <a:effectLst>
                  <a:innerShdw blurRad="69850" dist="43180" dir="5400000">
                    <a:srgbClr val="000000">
                      <a:alpha val="65000"/>
                    </a:srgbClr>
                  </a:innerShdw>
                </a:effectLst>
                <a:latin typeface="Calibri" pitchFamily="34" charset="0"/>
              </a:rPr>
              <a:t>Решение Совета Евразийской экономической комиссии от 16.07.2012 г. № 54</a:t>
            </a:r>
          </a:p>
          <a:p>
            <a:pPr algn="ctr">
              <a:defRPr/>
            </a:pPr>
            <a:r>
              <a:rPr lang="ru-RU" sz="3200" b="1" dirty="0">
                <a:ln w="1905"/>
                <a:solidFill>
                  <a:srgbClr val="002060"/>
                </a:solidFill>
                <a:effectLst>
                  <a:innerShdw blurRad="69850" dist="43180" dir="5400000">
                    <a:srgbClr val="000000">
                      <a:alpha val="65000"/>
                    </a:srgbClr>
                  </a:innerShdw>
                </a:effectLst>
                <a:latin typeface="Calibri" pitchFamily="34" charset="0"/>
              </a:rPr>
              <a:t>(Единый Таможенный тариф)</a:t>
            </a:r>
          </a:p>
        </p:txBody>
      </p:sp>
      <p:sp>
        <p:nvSpPr>
          <p:cNvPr id="6" name="Text Box 8"/>
          <p:cNvSpPr txBox="1">
            <a:spLocks noChangeArrowheads="1"/>
          </p:cNvSpPr>
          <p:nvPr/>
        </p:nvSpPr>
        <p:spPr bwMode="auto">
          <a:xfrm>
            <a:off x="1643042" y="3000371"/>
            <a:ext cx="6418489" cy="1071570"/>
          </a:xfrm>
          <a:prstGeom prst="rect">
            <a:avLst/>
          </a:prstGeom>
          <a:solidFill>
            <a:schemeClr val="bg1">
              <a:lumMod val="40000"/>
              <a:lumOff val="60000"/>
            </a:schemeClr>
          </a:solidFill>
          <a:ln>
            <a:noFill/>
            <a:headEnd/>
            <a:tailEnd/>
          </a:ln>
          <a:effectLst>
            <a:outerShdw blurRad="40000" dist="20000" dir="5400000" rotWithShape="0">
              <a:srgbClr val="000000">
                <a:alpha val="38000"/>
              </a:srgbClr>
            </a:outerShdw>
            <a:softEdge rad="63500"/>
          </a:effectLst>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a:sp3d extrusionH="57150">
              <a:bevelT w="38100" h="38100"/>
            </a:sp3d>
          </a:bodyPr>
          <a:lstStyle/>
          <a:p>
            <a:pPr algn="ctr">
              <a:defRPr/>
            </a:pPr>
            <a:r>
              <a:rPr lang="ru-RU" sz="3200" b="1" dirty="0">
                <a:ln w="1905"/>
                <a:solidFill>
                  <a:srgbClr val="002060"/>
                </a:solidFill>
                <a:effectLst>
                  <a:innerShdw blurRad="69850" dist="43180" dir="5400000">
                    <a:srgbClr val="000000">
                      <a:alpha val="65000"/>
                    </a:srgbClr>
                  </a:innerShdw>
                </a:effectLst>
                <a:latin typeface="Calibri" pitchFamily="34" charset="0"/>
              </a:rPr>
              <a:t>Договор о Евразийском экономическом союзе</a:t>
            </a:r>
            <a:endParaRPr lang="ru-RU" sz="3200" dirty="0">
              <a:solidFill>
                <a:srgbClr val="002060"/>
              </a:solidFill>
              <a:latin typeface="Calibri" pitchFamily="34" charset="0"/>
            </a:endParaRPr>
          </a:p>
        </p:txBody>
      </p:sp>
      <p:sp>
        <p:nvSpPr>
          <p:cNvPr id="9" name="Заголовок 1"/>
          <p:cNvSpPr>
            <a:spLocks noGrp="1"/>
          </p:cNvSpPr>
          <p:nvPr>
            <p:ph type="title"/>
          </p:nvPr>
        </p:nvSpPr>
        <p:spPr>
          <a:xfrm>
            <a:off x="571472" y="214290"/>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defRPr/>
            </a:pPr>
            <a:r>
              <a:rPr lang="ru-RU" sz="2800" dirty="0" smtClean="0">
                <a:ln w="1905"/>
                <a:solidFill>
                  <a:srgbClr val="580000"/>
                </a:solidFill>
                <a:effectLst>
                  <a:innerShdw blurRad="69850" dist="43180" dir="5400000">
                    <a:srgbClr val="000000">
                      <a:alpha val="65000"/>
                    </a:srgbClr>
                  </a:innerShdw>
                </a:effectLst>
              </a:rPr>
              <a:t>ВВОЗНАЯ ТАМОЖЕННАЯ ПОШЛИНА</a:t>
            </a:r>
            <a:endParaRPr lang="ru-RU" sz="2800" b="1" dirty="0">
              <a:ln w="1905"/>
              <a:solidFill>
                <a:srgbClr val="580000"/>
              </a:solidFill>
              <a:effectLst>
                <a:innerShdw blurRad="69850" dist="43180" dir="5400000">
                  <a:srgbClr val="000000">
                    <a:alpha val="65000"/>
                  </a:srgbClr>
                </a:innerShdw>
              </a:effectLst>
            </a:endParaRPr>
          </a:p>
        </p:txBody>
      </p:sp>
      <p:pic>
        <p:nvPicPr>
          <p:cNvPr id="11270" name="Picture 2"/>
          <p:cNvPicPr>
            <a:picLocks noChangeAspect="1" noChangeArrowheads="1"/>
          </p:cNvPicPr>
          <p:nvPr/>
        </p:nvPicPr>
        <p:blipFill>
          <a:blip r:embed="rId2" cstate="print"/>
          <a:srcRect/>
          <a:stretch>
            <a:fillRect/>
          </a:stretch>
        </p:blipFill>
        <p:spPr bwMode="auto">
          <a:xfrm>
            <a:off x="8388350" y="4797425"/>
            <a:ext cx="476250" cy="157321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 y="1052736"/>
            <a:ext cx="2078792" cy="2952327"/>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14612" y="3643314"/>
            <a:ext cx="3071834" cy="2857520"/>
          </a:xfrm>
          <a:prstGeom prst="rect">
            <a:avLst/>
          </a:prstGeom>
          <a:solidFill>
            <a:schemeClr val="bg1">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ru-RU" sz="2400" b="1" u="sng" dirty="0" smtClean="0">
                <a:solidFill>
                  <a:srgbClr val="002060"/>
                </a:solidFill>
              </a:rPr>
              <a:t>Специфические</a:t>
            </a:r>
            <a:r>
              <a:rPr lang="ru-RU" sz="2400" dirty="0" smtClean="0">
                <a:solidFill>
                  <a:srgbClr val="002060"/>
                </a:solidFill>
              </a:rPr>
              <a:t> </a:t>
            </a:r>
            <a:r>
              <a:rPr lang="ru-RU" sz="1900" dirty="0" smtClean="0">
                <a:solidFill>
                  <a:srgbClr val="002060"/>
                </a:solidFill>
              </a:rPr>
              <a:t>установленные в зависимости от физических характеристик в натуральном выражении (количества, массы, объема или иных характеристик)</a:t>
            </a:r>
            <a:endParaRPr lang="ru-RU" sz="1900" dirty="0">
              <a:solidFill>
                <a:srgbClr val="002060"/>
              </a:solidFill>
            </a:endParaRPr>
          </a:p>
        </p:txBody>
      </p:sp>
      <p:sp>
        <p:nvSpPr>
          <p:cNvPr id="9" name="Прямоугольник 8"/>
          <p:cNvSpPr/>
          <p:nvPr/>
        </p:nvSpPr>
        <p:spPr>
          <a:xfrm>
            <a:off x="142844" y="1928802"/>
            <a:ext cx="2520280" cy="2232248"/>
          </a:xfrm>
          <a:prstGeom prst="rect">
            <a:avLst/>
          </a:prstGeom>
          <a:solidFill>
            <a:schemeClr val="bg1">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ru-RU" sz="2400" b="1" u="sng" dirty="0" smtClean="0">
                <a:solidFill>
                  <a:srgbClr val="002060"/>
                </a:solidFill>
              </a:rPr>
              <a:t>Адвалорные</a:t>
            </a:r>
            <a:r>
              <a:rPr lang="ru-RU" sz="2800" b="1" u="sng" dirty="0" smtClean="0">
                <a:solidFill>
                  <a:srgbClr val="002060"/>
                </a:solidFill>
              </a:rPr>
              <a:t> </a:t>
            </a:r>
            <a:r>
              <a:rPr lang="ru-RU" sz="1900" dirty="0" smtClean="0">
                <a:solidFill>
                  <a:srgbClr val="002060"/>
                </a:solidFill>
              </a:rPr>
              <a:t>установленные в процентах к таможенной стоимости облагаемых товаров</a:t>
            </a:r>
            <a:endParaRPr lang="ru-RU" sz="1900" dirty="0">
              <a:solidFill>
                <a:srgbClr val="002060"/>
              </a:solidFill>
            </a:endParaRPr>
          </a:p>
        </p:txBody>
      </p:sp>
      <p:sp>
        <p:nvSpPr>
          <p:cNvPr id="10" name="Прямоугольник 9"/>
          <p:cNvSpPr/>
          <p:nvPr/>
        </p:nvSpPr>
        <p:spPr>
          <a:xfrm>
            <a:off x="5857884" y="2000240"/>
            <a:ext cx="3286116" cy="2304256"/>
          </a:xfrm>
          <a:prstGeom prst="rect">
            <a:avLst/>
          </a:prstGeom>
          <a:solidFill>
            <a:schemeClr val="bg1">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ru-RU" sz="2400" b="1" u="sng" dirty="0" smtClean="0">
                <a:solidFill>
                  <a:srgbClr val="002060"/>
                </a:solidFill>
              </a:rPr>
              <a:t>Комбинированные</a:t>
            </a:r>
            <a:r>
              <a:rPr lang="ru-RU" sz="2800" dirty="0" smtClean="0">
                <a:solidFill>
                  <a:srgbClr val="002060"/>
                </a:solidFill>
              </a:rPr>
              <a:t> </a:t>
            </a:r>
            <a:r>
              <a:rPr lang="ru-RU" sz="1900" dirty="0" smtClean="0">
                <a:solidFill>
                  <a:srgbClr val="002060"/>
                </a:solidFill>
              </a:rPr>
              <a:t>сочетающие адвалорные и специфические ставки</a:t>
            </a:r>
            <a:endParaRPr lang="ru-RU" sz="1900" dirty="0">
              <a:solidFill>
                <a:srgbClr val="002060"/>
              </a:solidFill>
            </a:endParaRPr>
          </a:p>
        </p:txBody>
      </p:sp>
      <p:cxnSp>
        <p:nvCxnSpPr>
          <p:cNvPr id="13" name="Прямая со стрелкой 12"/>
          <p:cNvCxnSpPr/>
          <p:nvPr/>
        </p:nvCxnSpPr>
        <p:spPr>
          <a:xfrm>
            <a:off x="4211960" y="1340768"/>
            <a:ext cx="18292" cy="230254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211959" y="1340770"/>
            <a:ext cx="2880323" cy="64807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9" idx="0"/>
          </p:cNvCxnSpPr>
          <p:nvPr/>
        </p:nvCxnSpPr>
        <p:spPr>
          <a:xfrm flipH="1">
            <a:off x="1402984" y="1340770"/>
            <a:ext cx="2808976" cy="58803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Заголовок 1"/>
          <p:cNvSpPr>
            <a:spLocks noGrp="1"/>
          </p:cNvSpPr>
          <p:nvPr>
            <p:ph type="title"/>
          </p:nvPr>
        </p:nvSpPr>
        <p:spPr>
          <a:xfrm>
            <a:off x="323528" y="332656"/>
            <a:ext cx="8424936" cy="86409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580000"/>
                </a:solidFill>
                <a:effectLst>
                  <a:innerShdw blurRad="69850" dist="43180" dir="5400000">
                    <a:srgbClr val="000000">
                      <a:alpha val="65000"/>
                    </a:srgbClr>
                  </a:innerShdw>
                </a:effectLst>
              </a:rPr>
              <a:t>ВИДЫ СТАВОК ВВОЗНЫХ ТАМОЖЕННЫХ ПОШЛИН</a:t>
            </a:r>
            <a:endParaRPr lang="ru-RU" sz="2800" b="1" cap="none" dirty="0">
              <a:ln w="1905"/>
              <a:solidFill>
                <a:srgbClr val="580000"/>
              </a:solidFill>
              <a:effectLst>
                <a:innerShdw blurRad="69850" dist="43180" dir="5400000">
                  <a:srgbClr val="000000">
                    <a:alpha val="65000"/>
                  </a:srgbClr>
                </a:innerShdw>
              </a:effectLst>
            </a:endParaRP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lstStyle/>
          <a:p>
            <a:pPr algn="ctr">
              <a:defRPr/>
            </a:pPr>
            <a:r>
              <a:rPr lang="ru-RU" sz="2400" dirty="0" smtClean="0">
                <a:ln w="1905"/>
                <a:solidFill>
                  <a:srgbClr val="FF0000"/>
                </a:solidFill>
                <a:effectLst>
                  <a:innerShdw blurRad="69850" dist="43180" dir="5400000">
                    <a:srgbClr val="000000">
                      <a:alpha val="65000"/>
                    </a:srgbClr>
                  </a:innerShdw>
                </a:effectLst>
              </a:rPr>
              <a:t>ВЫВОЗНЫЕ ТАМОЖЕННЫЕ ПОШЛИНЫ</a:t>
            </a:r>
            <a:endParaRPr lang="ru-RU" sz="2400" dirty="0"/>
          </a:p>
        </p:txBody>
      </p:sp>
      <p:graphicFrame>
        <p:nvGraphicFramePr>
          <p:cNvPr id="4" name="Содержимое 3"/>
          <p:cNvGraphicFramePr>
            <a:graphicFrameLocks noGrp="1"/>
          </p:cNvGraphicFramePr>
          <p:nvPr>
            <p:ph idx="1"/>
          </p:nvPr>
        </p:nvGraphicFramePr>
        <p:xfrm>
          <a:off x="0" y="620713"/>
          <a:ext cx="9143999" cy="6011085"/>
        </p:xfrm>
        <a:graphic>
          <a:graphicData uri="http://schemas.openxmlformats.org/drawingml/2006/table">
            <a:tbl>
              <a:tblPr firstRow="1" bandRow="1">
                <a:tableStyleId>{5C22544A-7EE6-4342-B048-85BDC9FD1C3A}</a:tableStyleId>
              </a:tblPr>
              <a:tblGrid>
                <a:gridCol w="3023254"/>
                <a:gridCol w="3420954"/>
                <a:gridCol w="2699791"/>
              </a:tblGrid>
              <a:tr h="1173794">
                <a:tc>
                  <a:txBody>
                    <a:bodyPr/>
                    <a:lstStyle/>
                    <a:p>
                      <a:r>
                        <a:rPr lang="ru-RU" sz="2400" dirty="0" smtClean="0">
                          <a:solidFill>
                            <a:srgbClr val="002060"/>
                          </a:solidFill>
                          <a:latin typeface="Times New Roman" pitchFamily="18" charset="0"/>
                          <a:cs typeface="Times New Roman" pitchFamily="18" charset="0"/>
                        </a:rPr>
                        <a:t>Лесоматериалы твердых пород древесины</a:t>
                      </a:r>
                      <a:endParaRPr lang="ru-RU" sz="2400" dirty="0"/>
                    </a:p>
                  </a:txBody>
                  <a:tcPr/>
                </a:tc>
                <a:tc>
                  <a:txBody>
                    <a:bodyPr/>
                    <a:lstStyle/>
                    <a:p>
                      <a:r>
                        <a:rPr lang="ru-RU" sz="2400" dirty="0" smtClean="0">
                          <a:solidFill>
                            <a:srgbClr val="002060"/>
                          </a:solidFill>
                          <a:latin typeface="Times New Roman" pitchFamily="18" charset="0"/>
                          <a:cs typeface="Times New Roman" pitchFamily="18" charset="0"/>
                        </a:rPr>
                        <a:t>Указ Президента РБ от 09.10.2010 г. № 522</a:t>
                      </a:r>
                      <a:endParaRPr lang="ru-RU" sz="2400" dirty="0"/>
                    </a:p>
                  </a:txBody>
                  <a:tcPr/>
                </a:tc>
                <a:tc>
                  <a:txBody>
                    <a:bodyPr/>
                    <a:lstStyle/>
                    <a:p>
                      <a:r>
                        <a:rPr lang="ru-RU" sz="2000" b="1" dirty="0" smtClean="0">
                          <a:solidFill>
                            <a:srgbClr val="002060"/>
                          </a:solidFill>
                        </a:rPr>
                        <a:t>100 евро за 1 куб.м</a:t>
                      </a:r>
                      <a:endParaRPr lang="ru-RU" sz="2000" b="1" dirty="0">
                        <a:solidFill>
                          <a:srgbClr val="002060"/>
                        </a:solidFill>
                      </a:endParaRPr>
                    </a:p>
                  </a:txBody>
                  <a:tcPr/>
                </a:tc>
              </a:tr>
              <a:tr h="1089295">
                <a:tc>
                  <a:txBody>
                    <a:bodyPr/>
                    <a:lstStyle/>
                    <a:p>
                      <a:r>
                        <a:rPr lang="ru-RU" sz="2400" b="1" dirty="0" smtClean="0">
                          <a:solidFill>
                            <a:srgbClr val="002060"/>
                          </a:solidFill>
                          <a:latin typeface="Times New Roman" pitchFamily="18" charset="0"/>
                          <a:cs typeface="Times New Roman" pitchFamily="18" charset="0"/>
                        </a:rPr>
                        <a:t>Кожевенное сырье</a:t>
                      </a:r>
                      <a:endParaRPr lang="ru-RU" sz="2400" b="1" dirty="0"/>
                    </a:p>
                  </a:txBody>
                  <a:tcPr/>
                </a:tc>
                <a:tc>
                  <a:txBody>
                    <a:bodyPr/>
                    <a:lstStyle/>
                    <a:p>
                      <a:r>
                        <a:rPr lang="ru-RU" sz="2400" b="1" dirty="0" smtClean="0">
                          <a:solidFill>
                            <a:srgbClr val="002060"/>
                          </a:solidFill>
                          <a:latin typeface="Times New Roman" pitchFamily="18" charset="0"/>
                          <a:cs typeface="Times New Roman" pitchFamily="18" charset="0"/>
                        </a:rPr>
                        <a:t>Указ Президента РБ от 01.02.2011 г. № 40</a:t>
                      </a:r>
                      <a:endParaRPr lang="ru-RU" sz="2400" b="1" dirty="0"/>
                    </a:p>
                  </a:txBody>
                  <a:tcPr/>
                </a:tc>
                <a:tc>
                  <a:txBody>
                    <a:bodyPr/>
                    <a:lstStyle/>
                    <a:p>
                      <a:r>
                        <a:rPr lang="ru-RU" b="1" dirty="0" smtClean="0">
                          <a:solidFill>
                            <a:srgbClr val="002060"/>
                          </a:solidFill>
                        </a:rPr>
                        <a:t>- 500 евро за 1000 кг;</a:t>
                      </a:r>
                    </a:p>
                    <a:p>
                      <a:r>
                        <a:rPr lang="ru-RU" b="1" dirty="0" smtClean="0">
                          <a:solidFill>
                            <a:srgbClr val="002060"/>
                          </a:solidFill>
                        </a:rPr>
                        <a:t>- 10%, но не менее 90 евро за 1000 кг</a:t>
                      </a:r>
                      <a:endParaRPr lang="ru-RU" b="1" dirty="0">
                        <a:solidFill>
                          <a:srgbClr val="002060"/>
                        </a:solidFill>
                      </a:endParaRPr>
                    </a:p>
                  </a:txBody>
                  <a:tcPr/>
                </a:tc>
              </a:tr>
              <a:tr h="1089295">
                <a:tc>
                  <a:txBody>
                    <a:bodyPr/>
                    <a:lstStyle/>
                    <a:p>
                      <a:r>
                        <a:rPr lang="ru-RU" sz="2400" b="1" dirty="0" smtClean="0">
                          <a:solidFill>
                            <a:srgbClr val="002060"/>
                          </a:solidFill>
                          <a:latin typeface="Times New Roman" pitchFamily="18" charset="0"/>
                          <a:cs typeface="Times New Roman" pitchFamily="18" charset="0"/>
                        </a:rPr>
                        <a:t>Семена рапса</a:t>
                      </a:r>
                      <a:endParaRPr lang="ru-RU" sz="2400" b="1" dirty="0"/>
                    </a:p>
                  </a:txBody>
                  <a:tcPr/>
                </a:tc>
                <a:tc>
                  <a:txBody>
                    <a:bodyPr/>
                    <a:lstStyle/>
                    <a:p>
                      <a:r>
                        <a:rPr lang="ru-RU" sz="2400" b="1" dirty="0" smtClean="0">
                          <a:solidFill>
                            <a:srgbClr val="002060"/>
                          </a:solidFill>
                          <a:latin typeface="Times New Roman" pitchFamily="18" charset="0"/>
                          <a:cs typeface="Times New Roman" pitchFamily="18" charset="0"/>
                        </a:rPr>
                        <a:t>Указ Президента РБ от 21.05.2010 г. № 272</a:t>
                      </a:r>
                      <a:endParaRPr lang="ru-RU" sz="2400" b="1" dirty="0"/>
                    </a:p>
                  </a:txBody>
                  <a:tcPr/>
                </a:tc>
                <a:tc>
                  <a:txBody>
                    <a:bodyPr/>
                    <a:lstStyle/>
                    <a:p>
                      <a:r>
                        <a:rPr lang="ru-RU" b="1" dirty="0" smtClean="0">
                          <a:solidFill>
                            <a:srgbClr val="002060"/>
                          </a:solidFill>
                        </a:rPr>
                        <a:t>100 евро за 1000 кг</a:t>
                      </a:r>
                      <a:endParaRPr lang="ru-RU" b="1" dirty="0">
                        <a:solidFill>
                          <a:srgbClr val="002060"/>
                        </a:solidFill>
                      </a:endParaRPr>
                    </a:p>
                  </a:txBody>
                  <a:tcPr/>
                </a:tc>
              </a:tr>
              <a:tr h="1089295">
                <a:tc>
                  <a:txBody>
                    <a:bodyPr/>
                    <a:lstStyle/>
                    <a:p>
                      <a:r>
                        <a:rPr lang="ru-RU" sz="2400" b="1" dirty="0" smtClean="0">
                          <a:solidFill>
                            <a:srgbClr val="002060"/>
                          </a:solidFill>
                          <a:latin typeface="Times New Roman" pitchFamily="18" charset="0"/>
                          <a:cs typeface="Times New Roman" pitchFamily="18" charset="0"/>
                        </a:rPr>
                        <a:t>Калийные удобрения</a:t>
                      </a:r>
                      <a:endParaRPr lang="ru-RU" sz="2400" b="1" dirty="0"/>
                    </a:p>
                  </a:txBody>
                  <a:tcPr/>
                </a:tc>
                <a:tc>
                  <a:txBody>
                    <a:bodyPr/>
                    <a:lstStyle/>
                    <a:p>
                      <a:r>
                        <a:rPr lang="ru-RU" sz="2400" b="1" dirty="0" smtClean="0">
                          <a:solidFill>
                            <a:srgbClr val="002060"/>
                          </a:solidFill>
                          <a:latin typeface="Times New Roman" pitchFamily="18" charset="0"/>
                          <a:cs typeface="Times New Roman" pitchFamily="18" charset="0"/>
                        </a:rPr>
                        <a:t>Указ Президента РБ от 05.09.2013 г. № 400</a:t>
                      </a:r>
                      <a:endParaRPr lang="ru-RU" sz="2400" b="1" dirty="0"/>
                    </a:p>
                  </a:txBody>
                  <a:tcPr/>
                </a:tc>
                <a:tc>
                  <a:txBody>
                    <a:bodyPr/>
                    <a:lstStyle/>
                    <a:p>
                      <a:r>
                        <a:rPr lang="ru-RU" b="1" dirty="0" smtClean="0">
                          <a:solidFill>
                            <a:srgbClr val="002060"/>
                          </a:solidFill>
                        </a:rPr>
                        <a:t>55 евро за 1000 кг</a:t>
                      </a:r>
                    </a:p>
                    <a:p>
                      <a:endParaRPr lang="ru-RU" b="1" dirty="0" smtClean="0">
                        <a:solidFill>
                          <a:srgbClr val="002060"/>
                        </a:solidFill>
                      </a:endParaRPr>
                    </a:p>
                  </a:txBody>
                  <a:tcPr/>
                </a:tc>
              </a:tr>
              <a:tr h="1534961">
                <a:tc>
                  <a:txBody>
                    <a:bodyPr/>
                    <a:lstStyle/>
                    <a:p>
                      <a:r>
                        <a:rPr lang="ru-RU" sz="2400" b="1" dirty="0" smtClean="0">
                          <a:solidFill>
                            <a:srgbClr val="002060"/>
                          </a:solidFill>
                          <a:latin typeface="Times New Roman" pitchFamily="18" charset="0"/>
                          <a:cs typeface="Times New Roman" pitchFamily="18" charset="0"/>
                        </a:rPr>
                        <a:t>Нефть сырая и товары, выработанные из нее</a:t>
                      </a:r>
                      <a:endParaRPr lang="ru-RU" sz="2400" b="1" dirty="0"/>
                    </a:p>
                  </a:txBody>
                  <a:tcPr/>
                </a:tc>
                <a:tc>
                  <a:txBody>
                    <a:bodyPr/>
                    <a:lstStyle/>
                    <a:p>
                      <a:pPr algn="l" eaLnBrk="1" hangingPunct="1">
                        <a:defRPr/>
                      </a:pPr>
                      <a:r>
                        <a:rPr lang="ru-RU" sz="2400" b="1" dirty="0" smtClean="0">
                          <a:solidFill>
                            <a:srgbClr val="002060"/>
                          </a:solidFill>
                          <a:latin typeface="Times New Roman" pitchFamily="18" charset="0"/>
                          <a:cs typeface="Times New Roman" pitchFamily="18" charset="0"/>
                        </a:rPr>
                        <a:t>Указ Президента РБ от 31.12.2010 г. № 716,</a:t>
                      </a:r>
                    </a:p>
                    <a:p>
                      <a:pPr algn="l" eaLnBrk="1" hangingPunct="1">
                        <a:defRPr/>
                      </a:pPr>
                      <a:r>
                        <a:rPr lang="ru-RU" sz="2400" b="1" dirty="0" smtClean="0">
                          <a:solidFill>
                            <a:srgbClr val="002060"/>
                          </a:solidFill>
                          <a:latin typeface="Times New Roman" pitchFamily="18" charset="0"/>
                          <a:cs typeface="Times New Roman" pitchFamily="18" charset="0"/>
                        </a:rPr>
                        <a:t>ПСМ от 31.12.2010 г. № 1932</a:t>
                      </a:r>
                      <a:endParaRPr lang="ru-RU" sz="2400" b="1" dirty="0"/>
                    </a:p>
                  </a:txBody>
                  <a:tcPr/>
                </a:tc>
                <a:tc>
                  <a:txBody>
                    <a:bodyPr/>
                    <a:lstStyle/>
                    <a:p>
                      <a:r>
                        <a:rPr lang="ru-RU" sz="1600" b="1" dirty="0" smtClean="0">
                          <a:solidFill>
                            <a:srgbClr val="002060"/>
                          </a:solidFill>
                        </a:rPr>
                        <a:t>- нефть сырая</a:t>
                      </a:r>
                      <a:r>
                        <a:rPr lang="ru-RU" sz="1600" b="1" baseline="0" dirty="0" smtClean="0">
                          <a:solidFill>
                            <a:srgbClr val="002060"/>
                          </a:solidFill>
                        </a:rPr>
                        <a:t> – </a:t>
                      </a:r>
                      <a:r>
                        <a:rPr lang="ru-RU" sz="1600" b="1" kern="1200" dirty="0" smtClean="0">
                          <a:solidFill>
                            <a:srgbClr val="00246C"/>
                          </a:solidFill>
                          <a:latin typeface="+mn-lt"/>
                          <a:ea typeface="+mn-ea"/>
                          <a:cs typeface="+mn-cs"/>
                        </a:rPr>
                        <a:t>1</a:t>
                      </a:r>
                      <a:r>
                        <a:rPr lang="en-US" sz="1600" b="1" kern="1200" dirty="0" smtClean="0">
                          <a:solidFill>
                            <a:srgbClr val="00246C"/>
                          </a:solidFill>
                          <a:latin typeface="+mn-lt"/>
                          <a:ea typeface="+mn-ea"/>
                          <a:cs typeface="+mn-cs"/>
                        </a:rPr>
                        <a:t>37</a:t>
                      </a:r>
                      <a:r>
                        <a:rPr lang="ru-RU" sz="1600" b="1" kern="1200" dirty="0" smtClean="0">
                          <a:solidFill>
                            <a:srgbClr val="00246C"/>
                          </a:solidFill>
                          <a:latin typeface="+mn-lt"/>
                          <a:ea typeface="+mn-ea"/>
                          <a:cs typeface="+mn-cs"/>
                        </a:rPr>
                        <a:t>,</a:t>
                      </a:r>
                      <a:r>
                        <a:rPr lang="en-US" sz="1600" b="1" kern="1200" dirty="0" smtClean="0">
                          <a:solidFill>
                            <a:srgbClr val="00246C"/>
                          </a:solidFill>
                          <a:latin typeface="+mn-lt"/>
                          <a:ea typeface="+mn-ea"/>
                          <a:cs typeface="+mn-cs"/>
                        </a:rPr>
                        <a:t>5</a:t>
                      </a:r>
                      <a:r>
                        <a:rPr lang="ru-RU" sz="1800" b="1" kern="1200" dirty="0" smtClean="0">
                          <a:solidFill>
                            <a:srgbClr val="00246C"/>
                          </a:solidFill>
                          <a:latin typeface="+mn-lt"/>
                          <a:ea typeface="+mn-ea"/>
                          <a:cs typeface="+mn-cs"/>
                        </a:rPr>
                        <a:t> </a:t>
                      </a:r>
                      <a:r>
                        <a:rPr lang="en-US" sz="1600" b="1" baseline="0" dirty="0" smtClean="0">
                          <a:solidFill>
                            <a:srgbClr val="002060"/>
                          </a:solidFill>
                        </a:rPr>
                        <a:t>$</a:t>
                      </a:r>
                      <a:r>
                        <a:rPr lang="ru-RU" sz="1600" b="1" baseline="0" dirty="0" smtClean="0">
                          <a:solidFill>
                            <a:srgbClr val="002060"/>
                          </a:solidFill>
                        </a:rPr>
                        <a:t> за 1000 </a:t>
                      </a:r>
                      <a:r>
                        <a:rPr lang="ru-RU" sz="1800" b="1" baseline="0" dirty="0" smtClean="0">
                          <a:solidFill>
                            <a:srgbClr val="002060"/>
                          </a:solidFill>
                        </a:rPr>
                        <a:t>кг</a:t>
                      </a:r>
                      <a:r>
                        <a:rPr lang="ru-RU" sz="1600" b="1" baseline="0" dirty="0" smtClean="0">
                          <a:solidFill>
                            <a:srgbClr val="002060"/>
                          </a:solidFill>
                        </a:rPr>
                        <a:t>;</a:t>
                      </a:r>
                    </a:p>
                    <a:p>
                      <a:pPr>
                        <a:buFontTx/>
                        <a:buChar char="-"/>
                      </a:pPr>
                      <a:r>
                        <a:rPr lang="ru-RU" sz="1600" b="1" baseline="0" dirty="0" smtClean="0">
                          <a:solidFill>
                            <a:srgbClr val="002060"/>
                          </a:solidFill>
                        </a:rPr>
                        <a:t>дизельное топливо – </a:t>
                      </a:r>
                      <a:endParaRPr lang="en-US" sz="1600" b="1" baseline="0" dirty="0" smtClean="0">
                        <a:solidFill>
                          <a:srgbClr val="002060"/>
                        </a:solidFill>
                      </a:endParaRPr>
                    </a:p>
                    <a:p>
                      <a:pPr>
                        <a:buFontTx/>
                        <a:buChar char="-"/>
                      </a:pPr>
                      <a:r>
                        <a:rPr lang="en-US" sz="1600" b="1" kern="1200" dirty="0" smtClean="0">
                          <a:solidFill>
                            <a:srgbClr val="00246C"/>
                          </a:solidFill>
                          <a:latin typeface="+mn-lt"/>
                          <a:ea typeface="+mn-ea"/>
                          <a:cs typeface="+mn-cs"/>
                        </a:rPr>
                        <a:t>41</a:t>
                      </a:r>
                      <a:r>
                        <a:rPr lang="ru-RU" sz="1600" b="1" kern="1200" dirty="0" smtClean="0">
                          <a:solidFill>
                            <a:srgbClr val="00246C"/>
                          </a:solidFill>
                          <a:latin typeface="+mn-lt"/>
                          <a:ea typeface="+mn-ea"/>
                          <a:cs typeface="+mn-cs"/>
                        </a:rPr>
                        <a:t>,</a:t>
                      </a:r>
                      <a:r>
                        <a:rPr lang="en-US" sz="1600" b="1" kern="1200" dirty="0" smtClean="0">
                          <a:solidFill>
                            <a:srgbClr val="00246C"/>
                          </a:solidFill>
                          <a:latin typeface="+mn-lt"/>
                          <a:ea typeface="+mn-ea"/>
                          <a:cs typeface="+mn-cs"/>
                        </a:rPr>
                        <a:t>2</a:t>
                      </a:r>
                      <a:r>
                        <a:rPr lang="ru-RU" sz="1800" kern="1200" dirty="0" smtClean="0">
                          <a:solidFill>
                            <a:schemeClr val="dk1"/>
                          </a:solidFill>
                          <a:latin typeface="+mn-lt"/>
                          <a:ea typeface="+mn-ea"/>
                          <a:cs typeface="+mn-cs"/>
                        </a:rPr>
                        <a:t> </a:t>
                      </a:r>
                      <a:r>
                        <a:rPr lang="en-US" sz="1600" b="1" baseline="0" dirty="0" smtClean="0">
                          <a:solidFill>
                            <a:srgbClr val="002060"/>
                          </a:solidFill>
                        </a:rPr>
                        <a:t>$</a:t>
                      </a:r>
                      <a:r>
                        <a:rPr lang="ru-RU" sz="1600" b="1" baseline="0" dirty="0" smtClean="0">
                          <a:solidFill>
                            <a:srgbClr val="002060"/>
                          </a:solidFill>
                        </a:rPr>
                        <a:t> за 1000 кг </a:t>
                      </a:r>
                      <a:r>
                        <a:rPr lang="ru-RU" sz="1600" b="1" u="sng" dirty="0" smtClean="0">
                          <a:solidFill>
                            <a:srgbClr val="002060"/>
                          </a:solidFill>
                        </a:rPr>
                        <a:t>и</a:t>
                      </a:r>
                      <a:r>
                        <a:rPr lang="ru-RU" sz="1600" b="1" u="sng" baseline="0" dirty="0" smtClean="0">
                          <a:solidFill>
                            <a:srgbClr val="002060"/>
                          </a:solidFill>
                        </a:rPr>
                        <a:t> </a:t>
                      </a:r>
                      <a:r>
                        <a:rPr lang="ru-RU" sz="1600" b="1" u="sng" dirty="0" smtClean="0">
                          <a:solidFill>
                            <a:srgbClr val="002060"/>
                          </a:solidFill>
                        </a:rPr>
                        <a:t>др.</a:t>
                      </a:r>
                      <a:endParaRPr lang="ru-RU" sz="1600" b="1" u="sng" dirty="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71472" y="214290"/>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defRPr/>
            </a:pPr>
            <a:r>
              <a:rPr lang="ru-RU" sz="2800" u="sng" dirty="0" smtClean="0">
                <a:ln w="1905"/>
                <a:solidFill>
                  <a:schemeClr val="accent6">
                    <a:lumMod val="50000"/>
                  </a:schemeClr>
                </a:solidFill>
                <a:effectLst>
                  <a:innerShdw blurRad="69850" dist="43180" dir="5400000">
                    <a:srgbClr val="000000">
                      <a:alpha val="65000"/>
                    </a:srgbClr>
                  </a:innerShdw>
                </a:effectLst>
              </a:rPr>
              <a:t>ИСЧИСЛЕНИЕ НАЛОГОВ</a:t>
            </a:r>
            <a:endParaRPr lang="ru-RU" sz="2800" u="sng" dirty="0">
              <a:ln w="1905"/>
              <a:solidFill>
                <a:schemeClr val="accent6">
                  <a:lumMod val="50000"/>
                </a:schemeClr>
              </a:soli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179512" y="928670"/>
            <a:ext cx="8712968" cy="5112568"/>
          </a:xfrm>
        </p:spPr>
        <p:txBody>
          <a:bodyPr>
            <a:normAutofit/>
          </a:bodyPr>
          <a:lstStyle/>
          <a:p>
            <a:pPr algn="just">
              <a:buFontTx/>
              <a:buNone/>
              <a:defRPr/>
            </a:pPr>
            <a:r>
              <a:rPr lang="ru-RU" sz="2800" b="1" dirty="0" smtClean="0">
                <a:solidFill>
                  <a:schemeClr val="accent1">
                    <a:lumMod val="50000"/>
                  </a:schemeClr>
                </a:solidFill>
                <a:latin typeface="Times New Roman" pitchFamily="18" charset="0"/>
                <a:cs typeface="Times New Roman" pitchFamily="18" charset="0"/>
              </a:rPr>
              <a:t>     </a:t>
            </a:r>
            <a:r>
              <a:rPr lang="ru-RU" sz="3600" b="1" dirty="0" smtClean="0">
                <a:ln w="1905"/>
                <a:solidFill>
                  <a:schemeClr val="accent1">
                    <a:lumMod val="50000"/>
                  </a:schemeClr>
                </a:solidFill>
                <a:effectLst>
                  <a:innerShdw blurRad="69850" dist="43180" dir="5400000">
                    <a:srgbClr val="000000">
                      <a:alpha val="65000"/>
                    </a:srgbClr>
                  </a:innerShdw>
                </a:effectLst>
                <a:latin typeface="Arial Narrow" pitchFamily="34" charset="0"/>
                <a:cs typeface="Times New Roman" pitchFamily="18" charset="0"/>
              </a:rPr>
              <a:t>НАЛОГИ</a:t>
            </a:r>
            <a:r>
              <a:rPr lang="ru-RU" sz="3600" b="1" dirty="0" smtClean="0">
                <a:solidFill>
                  <a:schemeClr val="accent1">
                    <a:lumMod val="50000"/>
                  </a:schemeClr>
                </a:solidFill>
                <a:latin typeface="Arial Narrow" pitchFamily="34" charset="0"/>
                <a:cs typeface="Times New Roman" pitchFamily="18" charset="0"/>
              </a:rPr>
              <a:t> </a:t>
            </a:r>
            <a:r>
              <a:rPr lang="ru-RU" sz="3600" b="1" dirty="0" smtClean="0">
                <a:solidFill>
                  <a:srgbClr val="002060"/>
                </a:solidFill>
                <a:latin typeface="Arial Narrow" pitchFamily="34" charset="0"/>
                <a:cs typeface="Times New Roman" pitchFamily="18" charset="0"/>
              </a:rPr>
              <a:t>– это </a:t>
            </a:r>
            <a:r>
              <a:rPr lang="ru-RU" sz="3600" b="1" u="sng" dirty="0" smtClean="0">
                <a:ln w="1905"/>
                <a:solidFill>
                  <a:schemeClr val="accent1">
                    <a:lumMod val="50000"/>
                  </a:schemeClr>
                </a:solidFill>
                <a:effectLst>
                  <a:innerShdw blurRad="69850" dist="43180" dir="5400000">
                    <a:srgbClr val="000000">
                      <a:alpha val="65000"/>
                    </a:srgbClr>
                  </a:innerShdw>
                </a:effectLst>
                <a:latin typeface="Arial Narrow" pitchFamily="34" charset="0"/>
                <a:cs typeface="Times New Roman" pitchFamily="18" charset="0"/>
              </a:rPr>
              <a:t>налог на добавленную стоимость</a:t>
            </a:r>
            <a:r>
              <a:rPr lang="ru-RU" sz="3600" b="1" dirty="0" smtClean="0">
                <a:ln w="1905"/>
                <a:solidFill>
                  <a:schemeClr val="accent1">
                    <a:lumMod val="50000"/>
                  </a:schemeClr>
                </a:solidFill>
                <a:effectLst>
                  <a:innerShdw blurRad="69850" dist="43180" dir="5400000">
                    <a:srgbClr val="000000">
                      <a:alpha val="65000"/>
                    </a:srgbClr>
                  </a:innerShdw>
                </a:effectLst>
                <a:latin typeface="Arial Narrow" pitchFamily="34" charset="0"/>
                <a:cs typeface="Times New Roman" pitchFamily="18" charset="0"/>
              </a:rPr>
              <a:t> и </a:t>
            </a:r>
            <a:r>
              <a:rPr lang="ru-RU" sz="3600" b="1" u="sng" dirty="0" smtClean="0">
                <a:ln w="1905"/>
                <a:solidFill>
                  <a:schemeClr val="accent1">
                    <a:lumMod val="50000"/>
                  </a:schemeClr>
                </a:solidFill>
                <a:effectLst>
                  <a:innerShdw blurRad="69850" dist="43180" dir="5400000">
                    <a:srgbClr val="000000">
                      <a:alpha val="65000"/>
                    </a:srgbClr>
                  </a:innerShdw>
                </a:effectLst>
                <a:latin typeface="Arial Narrow" pitchFamily="34" charset="0"/>
                <a:cs typeface="Times New Roman" pitchFamily="18" charset="0"/>
              </a:rPr>
              <a:t>акцизы</a:t>
            </a:r>
            <a:r>
              <a:rPr lang="ru-RU" sz="3600" b="1" dirty="0" smtClean="0">
                <a:solidFill>
                  <a:srgbClr val="002060"/>
                </a:solidFill>
                <a:latin typeface="Arial Narrow" pitchFamily="34" charset="0"/>
                <a:cs typeface="Times New Roman" pitchFamily="18" charset="0"/>
              </a:rPr>
              <a:t>, взимаемые таможенными органами </a:t>
            </a:r>
            <a:r>
              <a:rPr lang="ru-RU" sz="3600" b="1" u="sng" dirty="0" smtClean="0">
                <a:solidFill>
                  <a:srgbClr val="002060"/>
                </a:solidFill>
                <a:latin typeface="Arial Narrow" pitchFamily="34" charset="0"/>
                <a:cs typeface="Times New Roman" pitchFamily="18" charset="0"/>
              </a:rPr>
              <a:t>при ввозе </a:t>
            </a:r>
            <a:r>
              <a:rPr lang="ru-RU" sz="3600" b="1" dirty="0" smtClean="0">
                <a:solidFill>
                  <a:srgbClr val="002060"/>
                </a:solidFill>
                <a:latin typeface="Arial Narrow" pitchFamily="34" charset="0"/>
                <a:cs typeface="Times New Roman" pitchFamily="18" charset="0"/>
              </a:rPr>
              <a:t>товаров на таможенную территорию Союза.</a:t>
            </a:r>
          </a:p>
          <a:p>
            <a:pPr>
              <a:buFontTx/>
              <a:buNone/>
              <a:defRPr/>
            </a:pPr>
            <a:r>
              <a:rPr lang="ru-RU" sz="2800" b="1" dirty="0" smtClean="0">
                <a:solidFill>
                  <a:srgbClr val="002060"/>
                </a:solidFill>
                <a:latin typeface="Arial Narrow" pitchFamily="34" charset="0"/>
                <a:cs typeface="Times New Roman" pitchFamily="18" charset="0"/>
              </a:rPr>
              <a:t>                                      		    </a:t>
            </a:r>
            <a:r>
              <a:rPr lang="ru-RU" sz="2800" b="1" i="1" dirty="0" smtClean="0">
                <a:solidFill>
                  <a:srgbClr val="002060"/>
                </a:solidFill>
                <a:latin typeface="Arial Narrow" pitchFamily="34" charset="0"/>
                <a:cs typeface="Times New Roman" pitchFamily="18" charset="0"/>
              </a:rPr>
              <a:t>(статья 2 ТК ЕАЭС)</a:t>
            </a:r>
          </a:p>
          <a:p>
            <a:pPr algn="just">
              <a:buFontTx/>
              <a:buNone/>
              <a:defRPr/>
            </a:pPr>
            <a:r>
              <a:rPr lang="ru-RU" sz="2800" b="1" dirty="0" smtClean="0">
                <a:solidFill>
                  <a:srgbClr val="002060"/>
                </a:solidFill>
                <a:latin typeface="Arial Narrow" pitchFamily="34" charset="0"/>
              </a:rPr>
              <a:t>     </a:t>
            </a:r>
          </a:p>
          <a:p>
            <a:pPr algn="just">
              <a:buFontTx/>
              <a:buNone/>
              <a:defRPr/>
            </a:pPr>
            <a:r>
              <a:rPr lang="ru-RU" sz="2800" b="1" dirty="0" smtClean="0">
                <a:solidFill>
                  <a:srgbClr val="002060"/>
                </a:solidFill>
                <a:latin typeface="Arial Narrow" pitchFamily="34" charset="0"/>
              </a:rPr>
              <a:t>    Правовые аспекты исчисления, уплаты налогов,    использования плательщиком налоговых льгот  определены </a:t>
            </a:r>
            <a:r>
              <a:rPr lang="ru-RU" sz="2800" b="1" dirty="0" smtClean="0">
                <a:solidFill>
                  <a:schemeClr val="accent1">
                    <a:lumMod val="50000"/>
                  </a:schemeClr>
                </a:solidFill>
                <a:latin typeface="Arial Narrow" pitchFamily="34" charset="0"/>
              </a:rPr>
              <a:t>Налоговым кодексом Республики Беларусь. </a:t>
            </a:r>
          </a:p>
          <a:p>
            <a:pPr>
              <a:buFontTx/>
              <a:buNone/>
              <a:defRPr/>
            </a:pPr>
            <a:endParaRPr lang="ru-RU" b="1" dirty="0">
              <a:solidFill>
                <a:srgbClr val="002060"/>
              </a:solidFill>
            </a:endParaRPr>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571472" y="214290"/>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580000"/>
                </a:solidFill>
                <a:effectLst>
                  <a:innerShdw blurRad="69850" dist="43180" dir="5400000">
                    <a:srgbClr val="000000">
                      <a:alpha val="65000"/>
                    </a:srgbClr>
                  </a:innerShdw>
                </a:effectLst>
              </a:rPr>
              <a:t>АКЦИЗЫ</a:t>
            </a:r>
            <a:endParaRPr lang="ru-RU" sz="2800" b="1" cap="none" dirty="0">
              <a:ln w="1905"/>
              <a:solidFill>
                <a:srgbClr val="580000"/>
              </a:soli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428596" y="857232"/>
            <a:ext cx="8329642" cy="5357850"/>
          </a:xfrm>
        </p:spPr>
        <p:txBody>
          <a:bodyPr>
            <a:noAutofit/>
          </a:bodyPr>
          <a:lstStyle/>
          <a:p>
            <a:pPr marL="85725" indent="269875" algn="ctr">
              <a:spcBef>
                <a:spcPts val="0"/>
              </a:spcBef>
              <a:buNone/>
            </a:pPr>
            <a:r>
              <a:rPr lang="ru-RU" sz="2800" b="1" dirty="0" smtClean="0">
                <a:solidFill>
                  <a:srgbClr val="002060"/>
                </a:solidFill>
              </a:rPr>
              <a:t>Таможенные органы взимают акцизы в отношении:</a:t>
            </a:r>
          </a:p>
          <a:p>
            <a:pPr marL="85725" indent="269875" algn="ctr">
              <a:spcBef>
                <a:spcPts val="0"/>
              </a:spcBef>
              <a:buNone/>
            </a:pPr>
            <a:endParaRPr lang="ru-RU" sz="2000" b="1" dirty="0" smtClean="0">
              <a:solidFill>
                <a:srgbClr val="002060"/>
              </a:solidFill>
            </a:endParaRPr>
          </a:p>
          <a:p>
            <a:pPr marL="85725" indent="269875" algn="just">
              <a:spcBef>
                <a:spcPts val="0"/>
              </a:spcBef>
            </a:pPr>
            <a:r>
              <a:rPr lang="ru-RU" sz="2800" b="1" dirty="0" smtClean="0">
                <a:solidFill>
                  <a:srgbClr val="00246C"/>
                </a:solidFill>
              </a:rPr>
              <a:t>ввозимых</a:t>
            </a:r>
            <a:r>
              <a:rPr lang="ru-RU" sz="2800" b="1" dirty="0" smtClean="0">
                <a:solidFill>
                  <a:srgbClr val="002060"/>
                </a:solidFill>
              </a:rPr>
              <a:t> (ввезенных) подакцизных товаров на территорию Республики Беларусь </a:t>
            </a:r>
            <a:r>
              <a:rPr lang="ru-RU" sz="2800" b="1" dirty="0" smtClean="0">
                <a:solidFill>
                  <a:schemeClr val="accent1">
                    <a:lumMod val="50000"/>
                  </a:schemeClr>
                </a:solidFill>
              </a:rPr>
              <a:t>из третьих стран</a:t>
            </a:r>
            <a:r>
              <a:rPr lang="ru-RU" sz="2800" b="1" dirty="0" smtClean="0">
                <a:solidFill>
                  <a:srgbClr val="002060"/>
                </a:solidFill>
              </a:rPr>
              <a:t>, т.е. стран, не являющихся государствами-членами ЕАЭС;</a:t>
            </a:r>
          </a:p>
          <a:p>
            <a:pPr marL="85725" indent="269875" algn="just">
              <a:buNone/>
            </a:pPr>
            <a:endParaRPr lang="ru-RU" sz="2800" dirty="0" smtClean="0">
              <a:solidFill>
                <a:srgbClr val="002060"/>
              </a:solidFill>
            </a:endParaRPr>
          </a:p>
          <a:p>
            <a:pPr marL="85725" indent="269875" algn="just"/>
            <a:r>
              <a:rPr lang="ru-RU" sz="2800" b="1" dirty="0" smtClean="0">
                <a:solidFill>
                  <a:srgbClr val="002060"/>
                </a:solidFill>
              </a:rPr>
              <a:t>ввозимых (ввезенных) </a:t>
            </a:r>
            <a:r>
              <a:rPr lang="ru-RU" sz="2800" b="1" dirty="0" smtClean="0">
                <a:solidFill>
                  <a:schemeClr val="accent1">
                    <a:lumMod val="50000"/>
                  </a:schemeClr>
                </a:solidFill>
              </a:rPr>
              <a:t>с территории государств - членов ЕАЭС </a:t>
            </a:r>
            <a:r>
              <a:rPr lang="ru-RU" sz="2800" b="1" dirty="0" smtClean="0">
                <a:solidFill>
                  <a:srgbClr val="002060"/>
                </a:solidFill>
              </a:rPr>
              <a:t>подакцизных товаров, </a:t>
            </a:r>
            <a:r>
              <a:rPr lang="ru-RU" sz="2800" b="1" u="sng" dirty="0" smtClean="0">
                <a:solidFill>
                  <a:schemeClr val="accent1">
                    <a:lumMod val="50000"/>
                  </a:schemeClr>
                </a:solidFill>
              </a:rPr>
              <a:t>подлежащих маркировке акцизными марками</a:t>
            </a:r>
            <a:endParaRPr lang="ru-RU" sz="2800" dirty="0" smtClean="0">
              <a:solidFill>
                <a:schemeClr val="accent1">
                  <a:lumMod val="50000"/>
                </a:schemeClr>
              </a:solidFill>
            </a:endParaRPr>
          </a:p>
          <a:p>
            <a:pPr algn="just">
              <a:buNone/>
              <a:defRPr/>
            </a:pPr>
            <a:endParaRPr lang="ru-RU" sz="2800" dirty="0" smtClean="0">
              <a:solidFill>
                <a:srgbClr val="002060"/>
              </a:solidFill>
            </a:endParaRPr>
          </a:p>
          <a:p>
            <a:pPr algn="just" eaLnBrk="1" fontAlgn="auto" hangingPunct="1">
              <a:spcAft>
                <a:spcPts val="0"/>
              </a:spcAft>
              <a:buFont typeface="Wingdings 2"/>
              <a:buNone/>
              <a:defRPr/>
            </a:pPr>
            <a:r>
              <a:rPr lang="ru-RU" sz="2800" dirty="0" smtClean="0">
                <a:solidFill>
                  <a:srgbClr val="002060"/>
                </a:solidFill>
              </a:rPr>
              <a:t>		</a:t>
            </a:r>
            <a:endParaRPr lang="ru-RU" sz="2800" dirty="0">
              <a:solidFill>
                <a:srgbClr val="002060"/>
              </a:solidFill>
            </a:endParaRPr>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Заголовок 1"/>
          <p:cNvSpPr>
            <a:spLocks noGrp="1"/>
          </p:cNvSpPr>
          <p:nvPr>
            <p:ph type="title"/>
          </p:nvPr>
        </p:nvSpPr>
        <p:spPr>
          <a:xfrm>
            <a:off x="571472" y="47382"/>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580000"/>
                </a:solidFill>
                <a:effectLst>
                  <a:innerShdw blurRad="69850" dist="43180" dir="5400000">
                    <a:srgbClr val="000000">
                      <a:alpha val="65000"/>
                    </a:srgbClr>
                  </a:innerShdw>
                </a:effectLst>
              </a:rPr>
              <a:t>АКЦИЗЫ</a:t>
            </a:r>
            <a:endParaRPr lang="ru-RU" sz="2800" b="1" cap="none" dirty="0">
              <a:ln w="1905"/>
              <a:solidFill>
                <a:srgbClr val="580000"/>
              </a:soli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304800" y="1340768"/>
            <a:ext cx="8686800" cy="4739357"/>
          </a:xfrm>
        </p:spPr>
        <p:txBody>
          <a:bodyPr/>
          <a:lstStyle/>
          <a:p>
            <a:pPr>
              <a:buNone/>
            </a:pPr>
            <a:endParaRPr lang="ru-RU" sz="2400" b="1" dirty="0" smtClean="0">
              <a:solidFill>
                <a:srgbClr val="002060"/>
              </a:solidFill>
            </a:endParaRPr>
          </a:p>
          <a:p>
            <a:pPr>
              <a:buNone/>
            </a:pPr>
            <a:endParaRPr lang="ru-RU" sz="2400" b="1" dirty="0" smtClean="0">
              <a:solidFill>
                <a:srgbClr val="002060"/>
              </a:solidFill>
            </a:endParaRPr>
          </a:p>
          <a:p>
            <a:pPr>
              <a:buNone/>
            </a:pPr>
            <a:endParaRPr lang="ru-RU" sz="2400" b="1" dirty="0" smtClean="0">
              <a:solidFill>
                <a:srgbClr val="002060"/>
              </a:solidFill>
            </a:endParaRPr>
          </a:p>
          <a:p>
            <a:pPr>
              <a:buNone/>
            </a:pPr>
            <a:endParaRPr lang="ru-RU" sz="2400" b="1" dirty="0" smtClean="0">
              <a:solidFill>
                <a:srgbClr val="002060"/>
              </a:solidFill>
            </a:endParaRPr>
          </a:p>
          <a:p>
            <a:pPr>
              <a:buNone/>
            </a:pPr>
            <a:endParaRPr lang="ru-RU" sz="2400" b="1" dirty="0" smtClean="0">
              <a:solidFill>
                <a:srgbClr val="002060"/>
              </a:solidFill>
            </a:endParaRPr>
          </a:p>
          <a:p>
            <a:pPr>
              <a:buNone/>
            </a:pPr>
            <a:r>
              <a:rPr lang="ru-RU" sz="2400" b="1" dirty="0" smtClean="0">
                <a:solidFill>
                  <a:srgbClr val="002060"/>
                </a:solidFill>
              </a:rPr>
              <a:t>	</a:t>
            </a:r>
            <a:endParaRPr lang="ru-RU" dirty="0" smtClean="0">
              <a:solidFill>
                <a:srgbClr val="002060"/>
              </a:solidFill>
            </a:endParaRPr>
          </a:p>
          <a:p>
            <a:pPr>
              <a:buNone/>
            </a:pPr>
            <a:endParaRPr lang="ru-RU" dirty="0">
              <a:solidFill>
                <a:srgbClr val="002060"/>
              </a:solidFill>
            </a:endParaRPr>
          </a:p>
        </p:txBody>
      </p:sp>
      <p:sp>
        <p:nvSpPr>
          <p:cNvPr id="12" name="Прямоугольник 11"/>
          <p:cNvSpPr/>
          <p:nvPr/>
        </p:nvSpPr>
        <p:spPr>
          <a:xfrm>
            <a:off x="142844" y="1714488"/>
            <a:ext cx="3071834" cy="5000660"/>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b="1" dirty="0" smtClean="0">
              <a:solidFill>
                <a:srgbClr val="002060"/>
              </a:solidFill>
            </a:endParaRPr>
          </a:p>
          <a:p>
            <a:pPr algn="ctr"/>
            <a:endParaRPr lang="ru-RU" b="1" dirty="0" smtClean="0">
              <a:solidFill>
                <a:srgbClr val="002060"/>
              </a:solidFill>
            </a:endParaRPr>
          </a:p>
          <a:p>
            <a:pPr>
              <a:buFont typeface="Arial" pitchFamily="34" charset="0"/>
              <a:buChar char="•"/>
            </a:pPr>
            <a:r>
              <a:rPr lang="ru-RU" b="1" dirty="0" smtClean="0">
                <a:solidFill>
                  <a:srgbClr val="002060"/>
                </a:solidFill>
              </a:rPr>
              <a:t> спирт;</a:t>
            </a:r>
          </a:p>
          <a:p>
            <a:pPr>
              <a:buFont typeface="Arial" pitchFamily="34" charset="0"/>
              <a:buChar char="•"/>
            </a:pPr>
            <a:r>
              <a:rPr lang="ru-RU" b="1" dirty="0" smtClean="0">
                <a:solidFill>
                  <a:srgbClr val="002060"/>
                </a:solidFill>
              </a:rPr>
              <a:t> алкогольная продукция;</a:t>
            </a:r>
          </a:p>
          <a:p>
            <a:pPr>
              <a:buFont typeface="Arial" pitchFamily="34" charset="0"/>
              <a:buChar char="•"/>
            </a:pPr>
            <a:r>
              <a:rPr lang="ru-RU" b="1" dirty="0" smtClean="0">
                <a:solidFill>
                  <a:srgbClr val="002060"/>
                </a:solidFill>
              </a:rPr>
              <a:t> непищевая и пищевая спиртосодержащая продукция;</a:t>
            </a:r>
          </a:p>
          <a:p>
            <a:pPr>
              <a:buFont typeface="Arial" pitchFamily="34" charset="0"/>
              <a:buChar char="•"/>
            </a:pPr>
            <a:r>
              <a:rPr lang="ru-RU" b="1" dirty="0" smtClean="0">
                <a:solidFill>
                  <a:srgbClr val="002060"/>
                </a:solidFill>
              </a:rPr>
              <a:t>пиво, пивной коктейль;</a:t>
            </a:r>
          </a:p>
          <a:p>
            <a:pPr>
              <a:buFont typeface="Arial" pitchFamily="34" charset="0"/>
              <a:buChar char="•"/>
            </a:pPr>
            <a:r>
              <a:rPr lang="ru-RU" b="1" dirty="0" smtClean="0">
                <a:solidFill>
                  <a:srgbClr val="002060"/>
                </a:solidFill>
              </a:rPr>
              <a:t>слабоалкогольные напитки (1,2%-7% спирта);</a:t>
            </a:r>
          </a:p>
          <a:p>
            <a:pPr>
              <a:buFont typeface="Arial" pitchFamily="34" charset="0"/>
              <a:buChar char="•"/>
            </a:pPr>
            <a:r>
              <a:rPr lang="ru-RU" b="1" dirty="0" smtClean="0">
                <a:solidFill>
                  <a:srgbClr val="002060"/>
                </a:solidFill>
              </a:rPr>
              <a:t> табачные изделия;</a:t>
            </a:r>
          </a:p>
          <a:p>
            <a:pPr>
              <a:buFont typeface="Arial" pitchFamily="34" charset="0"/>
              <a:buChar char="•"/>
            </a:pPr>
            <a:r>
              <a:rPr lang="ru-RU" b="1" dirty="0" smtClean="0">
                <a:solidFill>
                  <a:srgbClr val="002060"/>
                </a:solidFill>
              </a:rPr>
              <a:t>автомобильные бензины; дизтопливо…; газ …;</a:t>
            </a:r>
          </a:p>
          <a:p>
            <a:pPr>
              <a:buFont typeface="Arial" pitchFamily="34" charset="0"/>
              <a:buChar char="•"/>
            </a:pPr>
            <a:r>
              <a:rPr lang="ru-RU" b="1" dirty="0" smtClean="0">
                <a:solidFill>
                  <a:srgbClr val="002060"/>
                </a:solidFill>
              </a:rPr>
              <a:t> масло для дизельных и (или) карбюраторных двигателей;</a:t>
            </a:r>
          </a:p>
          <a:p>
            <a:pPr>
              <a:buFont typeface="Arial" pitchFamily="34" charset="0"/>
              <a:buChar char="•"/>
            </a:pPr>
            <a:r>
              <a:rPr lang="ru-RU" b="1" dirty="0" smtClean="0">
                <a:solidFill>
                  <a:srgbClr val="002060"/>
                </a:solidFill>
              </a:rPr>
              <a:t>сидры</a:t>
            </a:r>
          </a:p>
          <a:p>
            <a:pPr algn="ctr"/>
            <a:endParaRPr lang="ru-RU" b="1" dirty="0" smtClean="0">
              <a:solidFill>
                <a:srgbClr val="002060"/>
              </a:solidFill>
            </a:endParaRPr>
          </a:p>
          <a:p>
            <a:pPr algn="ctr"/>
            <a:endParaRPr lang="ru-RU" b="1" dirty="0">
              <a:solidFill>
                <a:srgbClr val="002060"/>
              </a:solidFill>
            </a:endParaRPr>
          </a:p>
        </p:txBody>
      </p:sp>
      <p:sp>
        <p:nvSpPr>
          <p:cNvPr id="15" name="Прямоугольник 14"/>
          <p:cNvSpPr/>
          <p:nvPr/>
        </p:nvSpPr>
        <p:spPr>
          <a:xfrm>
            <a:off x="3357554" y="2357430"/>
            <a:ext cx="3010086" cy="4286280"/>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buFont typeface="Arial" pitchFamily="34" charset="0"/>
              <a:buChar char="•"/>
            </a:pPr>
            <a:r>
              <a:rPr lang="ru-RU" b="1" dirty="0" smtClean="0">
                <a:solidFill>
                  <a:srgbClr val="002060"/>
                </a:solidFill>
              </a:rPr>
              <a:t> ряд спиртосодержащих товаров (лек. </a:t>
            </a:r>
            <a:r>
              <a:rPr lang="ru-RU" b="1" dirty="0" err="1" smtClean="0">
                <a:solidFill>
                  <a:srgbClr val="002060"/>
                </a:solidFill>
              </a:rPr>
              <a:t>ср-ва</a:t>
            </a:r>
            <a:r>
              <a:rPr lang="ru-RU" b="1" dirty="0" smtClean="0">
                <a:solidFill>
                  <a:srgbClr val="002060"/>
                </a:solidFill>
              </a:rPr>
              <a:t>, </a:t>
            </a:r>
            <a:r>
              <a:rPr lang="ru-RU" b="1" dirty="0" err="1" smtClean="0">
                <a:solidFill>
                  <a:srgbClr val="002060"/>
                </a:solidFill>
              </a:rPr>
              <a:t>парфюмерно-косметич</a:t>
            </a:r>
            <a:r>
              <a:rPr lang="ru-RU" b="1" dirty="0" smtClean="0">
                <a:solidFill>
                  <a:srgbClr val="002060"/>
                </a:solidFill>
              </a:rPr>
              <a:t>. </a:t>
            </a:r>
            <a:r>
              <a:rPr lang="ru-RU" b="1" dirty="0" err="1" smtClean="0">
                <a:solidFill>
                  <a:srgbClr val="002060"/>
                </a:solidFill>
              </a:rPr>
              <a:t>ср-ва</a:t>
            </a:r>
            <a:r>
              <a:rPr lang="ru-RU" b="1" dirty="0" smtClean="0">
                <a:solidFill>
                  <a:srgbClr val="002060"/>
                </a:solidFill>
              </a:rPr>
              <a:t>);</a:t>
            </a:r>
          </a:p>
          <a:p>
            <a:pPr>
              <a:buFont typeface="Arial" pitchFamily="34" charset="0"/>
              <a:buChar char="•"/>
            </a:pPr>
            <a:r>
              <a:rPr lang="ru-RU" b="1" dirty="0" smtClean="0">
                <a:solidFill>
                  <a:srgbClr val="002060"/>
                </a:solidFill>
              </a:rPr>
              <a:t>коньячный и плодовый спирт;</a:t>
            </a:r>
          </a:p>
          <a:p>
            <a:pPr>
              <a:buFont typeface="Arial" pitchFamily="34" charset="0"/>
              <a:buChar char="•"/>
            </a:pPr>
            <a:r>
              <a:rPr lang="ru-RU" b="1" dirty="0" smtClean="0">
                <a:solidFill>
                  <a:srgbClr val="002060"/>
                </a:solidFill>
              </a:rPr>
              <a:t>виноматериалы;</a:t>
            </a:r>
          </a:p>
          <a:p>
            <a:pPr>
              <a:buFont typeface="Arial" pitchFamily="34" charset="0"/>
              <a:buChar char="•"/>
            </a:pPr>
            <a:r>
              <a:rPr lang="ru-RU" b="1" dirty="0" smtClean="0">
                <a:solidFill>
                  <a:srgbClr val="002060"/>
                </a:solidFill>
              </a:rPr>
              <a:t>дезинфицирующие </a:t>
            </a:r>
            <a:r>
              <a:rPr lang="ru-RU" b="1" dirty="0" err="1" smtClean="0">
                <a:solidFill>
                  <a:srgbClr val="002060"/>
                </a:solidFill>
              </a:rPr>
              <a:t>ср-ва</a:t>
            </a:r>
            <a:r>
              <a:rPr lang="ru-RU" b="1" dirty="0" smtClean="0">
                <a:solidFill>
                  <a:srgbClr val="002060"/>
                </a:solidFill>
              </a:rPr>
              <a:t>;</a:t>
            </a:r>
          </a:p>
          <a:p>
            <a:pPr>
              <a:buFont typeface="Arial" pitchFamily="34" charset="0"/>
              <a:buChar char="•"/>
            </a:pPr>
            <a:r>
              <a:rPr lang="ru-RU" b="1" dirty="0" smtClean="0">
                <a:solidFill>
                  <a:srgbClr val="002060"/>
                </a:solidFill>
              </a:rPr>
              <a:t>товары бытовой химии; </a:t>
            </a:r>
          </a:p>
          <a:p>
            <a:pPr>
              <a:buFont typeface="Arial" pitchFamily="34" charset="0"/>
              <a:buChar char="•"/>
            </a:pPr>
            <a:r>
              <a:rPr lang="ru-RU" b="1" dirty="0" smtClean="0">
                <a:solidFill>
                  <a:srgbClr val="002060"/>
                </a:solidFill>
              </a:rPr>
              <a:t>табак, исп. в качестве сырья для </a:t>
            </a:r>
            <a:r>
              <a:rPr lang="ru-RU" b="1" dirty="0" err="1" smtClean="0">
                <a:solidFill>
                  <a:srgbClr val="002060"/>
                </a:solidFill>
              </a:rPr>
              <a:t>произ-ва</a:t>
            </a:r>
            <a:r>
              <a:rPr lang="ru-RU" b="1" dirty="0" smtClean="0">
                <a:solidFill>
                  <a:srgbClr val="002060"/>
                </a:solidFill>
              </a:rPr>
              <a:t> </a:t>
            </a:r>
            <a:r>
              <a:rPr lang="ru-RU" b="1" dirty="0" err="1" smtClean="0">
                <a:solidFill>
                  <a:srgbClr val="002060"/>
                </a:solidFill>
              </a:rPr>
              <a:t>табачн.изделий</a:t>
            </a:r>
            <a:endParaRPr lang="ru-RU" b="1" dirty="0" smtClean="0">
              <a:solidFill>
                <a:srgbClr val="002060"/>
              </a:solidFill>
            </a:endParaRPr>
          </a:p>
        </p:txBody>
      </p:sp>
      <p:sp>
        <p:nvSpPr>
          <p:cNvPr id="17" name="Прямоугольник 16"/>
          <p:cNvSpPr/>
          <p:nvPr/>
        </p:nvSpPr>
        <p:spPr>
          <a:xfrm>
            <a:off x="6500826" y="1571612"/>
            <a:ext cx="2500298" cy="5072098"/>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b="1" dirty="0" smtClean="0">
              <a:solidFill>
                <a:srgbClr val="002060"/>
              </a:solidFill>
            </a:endParaRPr>
          </a:p>
          <a:p>
            <a:pPr>
              <a:buFont typeface="Arial" pitchFamily="34" charset="0"/>
              <a:buChar char="•"/>
            </a:pPr>
            <a:r>
              <a:rPr lang="ru-RU" dirty="0" smtClean="0">
                <a:solidFill>
                  <a:srgbClr val="002060"/>
                </a:solidFill>
              </a:rPr>
              <a:t> </a:t>
            </a:r>
            <a:r>
              <a:rPr lang="ru-RU" b="1" dirty="0" smtClean="0">
                <a:solidFill>
                  <a:srgbClr val="002060"/>
                </a:solidFill>
              </a:rPr>
              <a:t>Министерство здравоохранения РБ;</a:t>
            </a:r>
          </a:p>
          <a:p>
            <a:pPr>
              <a:buFont typeface="Arial" pitchFamily="34" charset="0"/>
              <a:buChar char="•"/>
            </a:pPr>
            <a:endParaRPr lang="ru-RU" b="1" dirty="0" smtClean="0">
              <a:solidFill>
                <a:srgbClr val="002060"/>
              </a:solidFill>
            </a:endParaRPr>
          </a:p>
          <a:p>
            <a:pPr>
              <a:buFont typeface="Arial" pitchFamily="34" charset="0"/>
              <a:buChar char="•"/>
            </a:pPr>
            <a:r>
              <a:rPr lang="ru-RU" b="1" dirty="0" smtClean="0">
                <a:solidFill>
                  <a:srgbClr val="002060"/>
                </a:solidFill>
              </a:rPr>
              <a:t>  </a:t>
            </a:r>
            <a:r>
              <a:rPr lang="ru-RU" b="1" dirty="0" err="1" smtClean="0">
                <a:solidFill>
                  <a:srgbClr val="002060"/>
                </a:solidFill>
              </a:rPr>
              <a:t>Белнефтехим</a:t>
            </a:r>
            <a:r>
              <a:rPr lang="ru-RU" b="1" dirty="0" smtClean="0">
                <a:solidFill>
                  <a:srgbClr val="002060"/>
                </a:solidFill>
              </a:rPr>
              <a:t>;</a:t>
            </a:r>
          </a:p>
          <a:p>
            <a:pPr>
              <a:buFont typeface="Arial" pitchFamily="34" charset="0"/>
              <a:buChar char="•"/>
            </a:pPr>
            <a:endParaRPr lang="ru-RU" b="1" dirty="0" smtClean="0">
              <a:solidFill>
                <a:srgbClr val="002060"/>
              </a:solidFill>
            </a:endParaRPr>
          </a:p>
          <a:p>
            <a:pPr>
              <a:buFont typeface="Arial" pitchFamily="34" charset="0"/>
              <a:buChar char="•"/>
            </a:pPr>
            <a:r>
              <a:rPr lang="ru-RU" b="1" dirty="0" smtClean="0">
                <a:solidFill>
                  <a:srgbClr val="002060"/>
                </a:solidFill>
              </a:rPr>
              <a:t> </a:t>
            </a:r>
            <a:r>
              <a:rPr lang="ru-RU" b="1" dirty="0" err="1" smtClean="0">
                <a:solidFill>
                  <a:srgbClr val="002060"/>
                </a:solidFill>
              </a:rPr>
              <a:t>Белгоспищепром</a:t>
            </a:r>
            <a:endParaRPr lang="ru-RU" b="1" dirty="0" smtClean="0">
              <a:solidFill>
                <a:srgbClr val="002060"/>
              </a:solidFill>
            </a:endParaRPr>
          </a:p>
          <a:p>
            <a:pPr algn="just"/>
            <a:endParaRPr lang="ru-RU" dirty="0" smtClean="0">
              <a:solidFill>
                <a:srgbClr val="002060"/>
              </a:solidFill>
            </a:endParaRPr>
          </a:p>
          <a:p>
            <a:pPr algn="ctr"/>
            <a:endParaRPr lang="ru-RU" dirty="0">
              <a:solidFill>
                <a:srgbClr val="002060"/>
              </a:solidFill>
            </a:endParaRPr>
          </a:p>
        </p:txBody>
      </p:sp>
      <p:sp>
        <p:nvSpPr>
          <p:cNvPr id="22" name="Овал 21"/>
          <p:cNvSpPr/>
          <p:nvPr/>
        </p:nvSpPr>
        <p:spPr>
          <a:xfrm>
            <a:off x="3286116" y="714356"/>
            <a:ext cx="3143272" cy="158588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rgbClr val="002060"/>
                </a:solidFill>
              </a:rPr>
              <a:t>Товары, которые не признаются подакцизными </a:t>
            </a:r>
            <a:endParaRPr lang="ru-RU" sz="2000" b="1" dirty="0">
              <a:solidFill>
                <a:srgbClr val="002060"/>
              </a:solidFill>
            </a:endParaRPr>
          </a:p>
        </p:txBody>
      </p:sp>
      <p:sp>
        <p:nvSpPr>
          <p:cNvPr id="23" name="Овал 22"/>
          <p:cNvSpPr/>
          <p:nvPr/>
        </p:nvSpPr>
        <p:spPr>
          <a:xfrm>
            <a:off x="5929322" y="0"/>
            <a:ext cx="3214678" cy="11429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rgbClr val="002060"/>
                </a:solidFill>
              </a:rPr>
              <a:t>Органы, </a:t>
            </a:r>
            <a:r>
              <a:rPr lang="ru-RU" sz="2000" b="1" dirty="0" err="1" smtClean="0">
                <a:solidFill>
                  <a:srgbClr val="002060"/>
                </a:solidFill>
              </a:rPr>
              <a:t>уполномоч</a:t>
            </a:r>
            <a:r>
              <a:rPr lang="ru-RU" sz="2000" b="1" dirty="0" smtClean="0">
                <a:solidFill>
                  <a:srgbClr val="002060"/>
                </a:solidFill>
              </a:rPr>
              <a:t>. на выдачу заключений</a:t>
            </a:r>
            <a:endParaRPr lang="ru-RU" sz="2000" b="1" dirty="0">
              <a:solidFill>
                <a:srgbClr val="002060"/>
              </a:solidFill>
            </a:endParaRPr>
          </a:p>
        </p:txBody>
      </p:sp>
      <p:sp>
        <p:nvSpPr>
          <p:cNvPr id="21" name="Овал 20"/>
          <p:cNvSpPr/>
          <p:nvPr/>
        </p:nvSpPr>
        <p:spPr>
          <a:xfrm>
            <a:off x="0" y="0"/>
            <a:ext cx="3000364" cy="11429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rgbClr val="002060"/>
                </a:solidFill>
              </a:rPr>
              <a:t>Перечень подакцизных товаров  </a:t>
            </a:r>
            <a:endParaRPr lang="ru-RU" sz="2000" b="1" dirty="0">
              <a:solidFill>
                <a:srgbClr val="002060"/>
              </a:solidFill>
            </a:endParaRPr>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571472" y="214290"/>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580000"/>
                </a:solidFill>
                <a:effectLst>
                  <a:innerShdw blurRad="69850" dist="43180" dir="5400000">
                    <a:srgbClr val="000000">
                      <a:alpha val="65000"/>
                    </a:srgbClr>
                  </a:innerShdw>
                </a:effectLst>
              </a:rPr>
              <a:t>АКЦИЗЫ</a:t>
            </a:r>
            <a:endParaRPr lang="ru-RU" sz="2800" b="1" cap="none" dirty="0">
              <a:ln w="1905"/>
              <a:solidFill>
                <a:srgbClr val="580000"/>
              </a:soli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304800" y="1142984"/>
            <a:ext cx="8686800" cy="5286412"/>
          </a:xfrm>
        </p:spPr>
        <p:txBody>
          <a:bodyPr>
            <a:normAutofit fontScale="70000" lnSpcReduction="20000"/>
          </a:bodyPr>
          <a:lstStyle/>
          <a:p>
            <a:pPr>
              <a:buNone/>
            </a:pPr>
            <a:r>
              <a:rPr lang="ru-RU" dirty="0" smtClean="0">
                <a:solidFill>
                  <a:srgbClr val="002060"/>
                </a:solidFill>
              </a:rPr>
              <a:t>                        </a:t>
            </a:r>
          </a:p>
          <a:p>
            <a:pPr>
              <a:buNone/>
            </a:pPr>
            <a:endParaRPr lang="ru-RU" dirty="0" smtClean="0">
              <a:solidFill>
                <a:srgbClr val="002060"/>
              </a:solidFill>
            </a:endParaRPr>
          </a:p>
          <a:p>
            <a:pPr>
              <a:buNone/>
            </a:pPr>
            <a:endParaRPr lang="ru-RU" dirty="0" smtClean="0">
              <a:solidFill>
                <a:srgbClr val="002060"/>
              </a:solidFill>
            </a:endParaRPr>
          </a:p>
          <a:p>
            <a:pPr>
              <a:buNone/>
            </a:pPr>
            <a:endParaRPr lang="ru-RU" dirty="0" smtClean="0">
              <a:solidFill>
                <a:srgbClr val="002060"/>
              </a:solidFill>
            </a:endParaRPr>
          </a:p>
          <a:p>
            <a:pPr>
              <a:buNone/>
            </a:pPr>
            <a:endParaRPr lang="ru-RU" dirty="0" smtClean="0">
              <a:solidFill>
                <a:srgbClr val="002060"/>
              </a:solidFill>
            </a:endParaRPr>
          </a:p>
          <a:p>
            <a:pPr>
              <a:buNone/>
            </a:pPr>
            <a:endParaRPr lang="ru-RU" dirty="0" smtClean="0">
              <a:solidFill>
                <a:srgbClr val="002060"/>
              </a:solidFill>
            </a:endParaRPr>
          </a:p>
          <a:p>
            <a:pPr>
              <a:buNone/>
            </a:pPr>
            <a:endParaRPr lang="ru-RU" dirty="0" smtClean="0">
              <a:solidFill>
                <a:srgbClr val="002060"/>
              </a:solidFill>
            </a:endParaRPr>
          </a:p>
          <a:p>
            <a:pPr>
              <a:buNone/>
            </a:pPr>
            <a:endParaRPr lang="ru-RU" dirty="0" smtClean="0">
              <a:solidFill>
                <a:srgbClr val="002060"/>
              </a:solidFill>
            </a:endParaRPr>
          </a:p>
          <a:p>
            <a:pPr>
              <a:buNone/>
            </a:pPr>
            <a:endParaRPr lang="ru-RU" dirty="0" smtClean="0">
              <a:solidFill>
                <a:srgbClr val="002060"/>
              </a:solidFill>
            </a:endParaRPr>
          </a:p>
          <a:p>
            <a:pPr>
              <a:buNone/>
            </a:pPr>
            <a:endParaRPr lang="ru-RU" dirty="0" smtClean="0">
              <a:solidFill>
                <a:srgbClr val="002060"/>
              </a:solidFill>
            </a:endParaRPr>
          </a:p>
          <a:p>
            <a:pPr>
              <a:buNone/>
            </a:pPr>
            <a:r>
              <a:rPr lang="ru-RU" dirty="0" smtClean="0">
                <a:solidFill>
                  <a:srgbClr val="002060"/>
                </a:solidFill>
              </a:rPr>
              <a:t>   </a:t>
            </a:r>
          </a:p>
          <a:p>
            <a:pPr algn="ctr">
              <a:buNone/>
            </a:pPr>
            <a:endParaRPr lang="ru-RU" dirty="0" smtClean="0">
              <a:solidFill>
                <a:srgbClr val="002060"/>
              </a:solidFill>
            </a:endParaRPr>
          </a:p>
          <a:p>
            <a:pPr algn="ctr">
              <a:buNone/>
            </a:pPr>
            <a:endParaRPr lang="ru-RU" dirty="0" smtClean="0">
              <a:solidFill>
                <a:srgbClr val="002060"/>
              </a:solidFill>
            </a:endParaRPr>
          </a:p>
          <a:p>
            <a:pPr algn="ctr">
              <a:buNone/>
            </a:pPr>
            <a:endParaRPr lang="ru-RU" dirty="0" smtClean="0">
              <a:solidFill>
                <a:srgbClr val="002060"/>
              </a:solidFill>
            </a:endParaRPr>
          </a:p>
          <a:p>
            <a:pPr algn="ctr">
              <a:buNone/>
            </a:pPr>
            <a:r>
              <a:rPr lang="ru-RU" dirty="0" smtClean="0">
                <a:solidFill>
                  <a:srgbClr val="002060"/>
                </a:solidFill>
              </a:rPr>
              <a:t> </a:t>
            </a:r>
          </a:p>
          <a:p>
            <a:pPr algn="ctr">
              <a:buNone/>
            </a:pPr>
            <a:endParaRPr lang="ru-RU" dirty="0" smtClean="0">
              <a:solidFill>
                <a:srgbClr val="002060"/>
              </a:solidFill>
            </a:endParaRPr>
          </a:p>
        </p:txBody>
      </p:sp>
      <p:sp>
        <p:nvSpPr>
          <p:cNvPr id="4" name="Прямоугольник 3"/>
          <p:cNvSpPr/>
          <p:nvPr/>
        </p:nvSpPr>
        <p:spPr>
          <a:xfrm>
            <a:off x="2428860" y="1142984"/>
            <a:ext cx="4786346" cy="1000132"/>
          </a:xfrm>
          <a:prstGeom prst="rect">
            <a:avLst/>
          </a:prstGeom>
          <a:solidFill>
            <a:schemeClr val="bg1">
              <a:lumMod val="40000"/>
              <a:lumOff val="60000"/>
            </a:schemeClr>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b="1" dirty="0" smtClean="0">
                <a:solidFill>
                  <a:srgbClr val="002060"/>
                </a:solidFill>
              </a:rPr>
              <a:t>Ставки акцизов могут устанавливаться:</a:t>
            </a:r>
            <a:endParaRPr lang="ru-RU" sz="2800" b="1" dirty="0">
              <a:solidFill>
                <a:srgbClr val="002060"/>
              </a:solidFill>
            </a:endParaRPr>
          </a:p>
        </p:txBody>
      </p:sp>
      <p:sp>
        <p:nvSpPr>
          <p:cNvPr id="5" name="Прямоугольник 4"/>
          <p:cNvSpPr/>
          <p:nvPr/>
        </p:nvSpPr>
        <p:spPr>
          <a:xfrm>
            <a:off x="357158" y="2500306"/>
            <a:ext cx="4000528" cy="2872910"/>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solidFill>
                  <a:srgbClr val="002060"/>
                </a:solidFill>
              </a:rPr>
              <a:t> </a:t>
            </a:r>
            <a:r>
              <a:rPr lang="ru-RU" sz="2200" b="1" dirty="0" smtClean="0">
                <a:solidFill>
                  <a:schemeClr val="accent1">
                    <a:lumMod val="50000"/>
                  </a:schemeClr>
                </a:solidFill>
              </a:rPr>
              <a:t>в абсолютной сумме на физическую единицу </a:t>
            </a:r>
            <a:r>
              <a:rPr lang="ru-RU" sz="2200" b="1" dirty="0" smtClean="0">
                <a:solidFill>
                  <a:srgbClr val="002060"/>
                </a:solidFill>
              </a:rPr>
              <a:t>измерения подакцизных товаров </a:t>
            </a:r>
            <a:r>
              <a:rPr lang="ru-RU" sz="2200" b="1" dirty="0" smtClean="0">
                <a:solidFill>
                  <a:schemeClr val="accent1">
                    <a:lumMod val="50000"/>
                  </a:schemeClr>
                </a:solidFill>
              </a:rPr>
              <a:t>(твердые (специфические) ставки)</a:t>
            </a:r>
            <a:endParaRPr lang="ru-RU" sz="2200" b="1" dirty="0">
              <a:solidFill>
                <a:schemeClr val="accent1">
                  <a:lumMod val="50000"/>
                </a:schemeClr>
              </a:solidFill>
            </a:endParaRPr>
          </a:p>
        </p:txBody>
      </p:sp>
      <p:sp>
        <p:nvSpPr>
          <p:cNvPr id="6" name="Прямоугольник 5"/>
          <p:cNvSpPr/>
          <p:nvPr/>
        </p:nvSpPr>
        <p:spPr>
          <a:xfrm>
            <a:off x="4929190" y="2500306"/>
            <a:ext cx="3857652" cy="2872910"/>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200" b="1" dirty="0" smtClean="0">
                <a:solidFill>
                  <a:schemeClr val="accent1">
                    <a:lumMod val="50000"/>
                  </a:schemeClr>
                </a:solidFill>
              </a:rPr>
              <a:t>в процентах от  таможенной стоимости </a:t>
            </a:r>
            <a:r>
              <a:rPr lang="ru-RU" sz="2200" b="1" dirty="0" smtClean="0">
                <a:solidFill>
                  <a:srgbClr val="002060"/>
                </a:solidFill>
              </a:rPr>
              <a:t>подакцизных товаров, увеличенной на подлежащие уплате суммы таможенных пошлин </a:t>
            </a:r>
            <a:r>
              <a:rPr lang="ru-RU" sz="2200" b="1" dirty="0" smtClean="0">
                <a:solidFill>
                  <a:schemeClr val="accent1">
                    <a:lumMod val="50000"/>
                  </a:schemeClr>
                </a:solidFill>
              </a:rPr>
              <a:t>(процентные (адвалорные) ставки)</a:t>
            </a:r>
            <a:endParaRPr lang="ru-RU" sz="2200" b="1" dirty="0">
              <a:solidFill>
                <a:schemeClr val="accent1">
                  <a:lumMod val="50000"/>
                </a:schemeClr>
              </a:solidFill>
            </a:endParaRPr>
          </a:p>
        </p:txBody>
      </p:sp>
      <p:sp>
        <p:nvSpPr>
          <p:cNvPr id="9" name="Стрелка вниз 8"/>
          <p:cNvSpPr/>
          <p:nvPr/>
        </p:nvSpPr>
        <p:spPr>
          <a:xfrm>
            <a:off x="2627784" y="2132856"/>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низ 11"/>
          <p:cNvSpPr/>
          <p:nvPr/>
        </p:nvSpPr>
        <p:spPr>
          <a:xfrm>
            <a:off x="6516216" y="2132856"/>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9275"/>
          </a:xfrm>
        </p:spPr>
        <p:txBody>
          <a:bodyPr/>
          <a:lstStyle/>
          <a:p>
            <a:pPr algn="r">
              <a:defRPr/>
            </a:pPr>
            <a:r>
              <a:rPr lang="ru-RU" sz="2800" dirty="0" smtClean="0">
                <a:solidFill>
                  <a:srgbClr val="FF0000"/>
                </a:solidFill>
              </a:rPr>
              <a:t>Акцизы</a:t>
            </a:r>
            <a:endParaRPr lang="ru-RU" sz="2800" dirty="0">
              <a:solidFill>
                <a:srgbClr val="FF0000"/>
              </a:solidFill>
            </a:endParaRPr>
          </a:p>
        </p:txBody>
      </p:sp>
      <p:sp>
        <p:nvSpPr>
          <p:cNvPr id="3" name="Содержимое 2"/>
          <p:cNvSpPr>
            <a:spLocks noGrp="1"/>
          </p:cNvSpPr>
          <p:nvPr>
            <p:ph idx="1"/>
          </p:nvPr>
        </p:nvSpPr>
        <p:spPr>
          <a:xfrm>
            <a:off x="179388" y="549275"/>
            <a:ext cx="8785225" cy="5975350"/>
          </a:xfrm>
        </p:spPr>
        <p:txBody>
          <a:bodyPr>
            <a:normAutofit lnSpcReduction="10000"/>
          </a:bodyPr>
          <a:lstStyle/>
          <a:p>
            <a:pPr marL="0" indent="0" algn="just">
              <a:buFontTx/>
              <a:buNone/>
              <a:defRPr/>
            </a:pPr>
            <a:r>
              <a:rPr lang="ru-RU" sz="2400" b="1" dirty="0" smtClean="0"/>
              <a:t>	</a:t>
            </a:r>
            <a:r>
              <a:rPr lang="ru-RU" sz="2400" b="1" dirty="0" smtClean="0">
                <a:solidFill>
                  <a:srgbClr val="00246C"/>
                </a:solidFill>
              </a:rPr>
              <a:t>Перечень подакцизных товаров утвержден статьей </a:t>
            </a:r>
            <a:r>
              <a:rPr lang="ru-RU" sz="2400" b="1" dirty="0" smtClean="0">
                <a:solidFill>
                  <a:srgbClr val="FF0000"/>
                </a:solidFill>
              </a:rPr>
              <a:t>111</a:t>
            </a:r>
            <a:r>
              <a:rPr lang="ru-RU" sz="2400" b="1" dirty="0" smtClean="0">
                <a:solidFill>
                  <a:schemeClr val="tx2"/>
                </a:solidFill>
              </a:rPr>
              <a:t> </a:t>
            </a:r>
            <a:r>
              <a:rPr lang="ru-RU" sz="2400" b="1" dirty="0" smtClean="0">
                <a:solidFill>
                  <a:srgbClr val="00246C"/>
                </a:solidFill>
              </a:rPr>
              <a:t>Налогового кодекса Республики Беларусь. </a:t>
            </a:r>
            <a:endParaRPr lang="ru-RU" sz="2400" dirty="0" smtClean="0">
              <a:solidFill>
                <a:srgbClr val="00246C"/>
              </a:solidFill>
            </a:endParaRPr>
          </a:p>
          <a:p>
            <a:pPr marL="0" indent="0" algn="just">
              <a:buFontTx/>
              <a:buNone/>
              <a:defRPr/>
            </a:pPr>
            <a:r>
              <a:rPr lang="ru-RU" sz="2400" b="1" dirty="0" smtClean="0"/>
              <a:t>	</a:t>
            </a:r>
            <a:r>
              <a:rPr lang="ru-RU" sz="2400" b="1" dirty="0" smtClean="0">
                <a:solidFill>
                  <a:srgbClr val="00246C"/>
                </a:solidFill>
              </a:rPr>
              <a:t>Ставки акцизов указаны в </a:t>
            </a:r>
            <a:r>
              <a:rPr lang="ru-RU" sz="2400" i="1" dirty="0" smtClean="0">
                <a:solidFill>
                  <a:srgbClr val="FF0000"/>
                </a:solidFill>
              </a:rPr>
              <a:t>Приложении 1</a:t>
            </a:r>
            <a:r>
              <a:rPr lang="ru-RU" sz="2400" b="1" dirty="0" smtClean="0"/>
              <a:t> </a:t>
            </a:r>
            <a:r>
              <a:rPr lang="ru-RU" sz="2400" i="1" dirty="0" smtClean="0">
                <a:solidFill>
                  <a:srgbClr val="00246C"/>
                </a:solidFill>
              </a:rPr>
              <a:t>к</a:t>
            </a:r>
            <a:r>
              <a:rPr lang="ru-RU" sz="2400" b="1" dirty="0" smtClean="0">
                <a:solidFill>
                  <a:srgbClr val="00246C"/>
                </a:solidFill>
              </a:rPr>
              <a:t> </a:t>
            </a:r>
            <a:r>
              <a:rPr lang="ru-RU" sz="2400" i="1" dirty="0" smtClean="0">
                <a:solidFill>
                  <a:srgbClr val="00246C"/>
                </a:solidFill>
              </a:rPr>
              <a:t>Указу Президента Республики Беларусь от 25.01.2018г. №29.(сроком по 31.12.2018г.) </a:t>
            </a:r>
            <a:r>
              <a:rPr lang="ru-RU" sz="2400" b="1" dirty="0" smtClean="0">
                <a:solidFill>
                  <a:srgbClr val="00246C"/>
                </a:solidFill>
              </a:rPr>
              <a:t>Они установлены в </a:t>
            </a:r>
            <a:r>
              <a:rPr lang="ru-RU" sz="2400" b="1" u="sng" dirty="0" smtClean="0">
                <a:solidFill>
                  <a:srgbClr val="00246C"/>
                </a:solidFill>
              </a:rPr>
              <a:t>белорусских рублях</a:t>
            </a:r>
            <a:r>
              <a:rPr lang="ru-RU" sz="2400" b="1" dirty="0" smtClean="0">
                <a:solidFill>
                  <a:srgbClr val="00246C"/>
                </a:solidFill>
              </a:rPr>
              <a:t> за физическую единицу измерения товара. </a:t>
            </a:r>
            <a:endParaRPr lang="ru-RU" sz="2400" dirty="0" smtClean="0">
              <a:solidFill>
                <a:srgbClr val="00246C"/>
              </a:solidFill>
            </a:endParaRPr>
          </a:p>
          <a:p>
            <a:pPr marL="0" indent="0" algn="just">
              <a:buFontTx/>
              <a:buNone/>
              <a:defRPr/>
            </a:pPr>
            <a:r>
              <a:rPr lang="ru-RU" sz="2400" b="1" dirty="0" smtClean="0"/>
              <a:t>	</a:t>
            </a:r>
            <a:r>
              <a:rPr lang="ru-RU" sz="2400" b="1" dirty="0" smtClean="0">
                <a:solidFill>
                  <a:srgbClr val="00246C"/>
                </a:solidFill>
              </a:rPr>
              <a:t>Министерство здравоохранения Республики Беларусь, Белорусский государственный концерн по нефти и химии, Белорусский государственный концерн пищевой промышленности в пределах своей компетенции по обращению заинтересованных рассматривают вопросы отнесения отдельных товаров к подакцизным и (или) к товарам, не признаваемым подакцизными, и выдают соответствующие заключения.</a:t>
            </a:r>
            <a:endParaRPr lang="ru-RU" sz="2400" dirty="0" smtClean="0">
              <a:solidFill>
                <a:srgbClr val="00246C"/>
              </a:solidFill>
            </a:endParaRPr>
          </a:p>
          <a:p>
            <a:pPr>
              <a:defRPr/>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571472" y="214290"/>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580000"/>
                </a:solidFill>
                <a:effectLst>
                  <a:innerShdw blurRad="69850" dist="43180" dir="5400000">
                    <a:srgbClr val="000000">
                      <a:alpha val="65000"/>
                    </a:srgbClr>
                  </a:innerShdw>
                </a:effectLst>
              </a:rPr>
              <a:t>НАЛОГ НА ДОБАВЛЕННУЮ СТОИМОСТЬ</a:t>
            </a:r>
            <a:endParaRPr lang="ru-RU" sz="2800" b="1" cap="none" dirty="0">
              <a:ln w="1905"/>
              <a:solidFill>
                <a:srgbClr val="580000"/>
              </a:soli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285720" y="5286388"/>
            <a:ext cx="8686800" cy="1008051"/>
          </a:xfrm>
        </p:spPr>
        <p:txBody>
          <a:bodyPr>
            <a:normAutofit fontScale="40000" lnSpcReduction="20000"/>
          </a:bodyPr>
          <a:lstStyle/>
          <a:p>
            <a:pPr>
              <a:buNone/>
            </a:pPr>
            <a:r>
              <a:rPr lang="ru-RU" b="1" dirty="0" smtClean="0">
                <a:solidFill>
                  <a:srgbClr val="002060"/>
                </a:solidFill>
              </a:rPr>
              <a:t>                        </a:t>
            </a:r>
            <a:r>
              <a:rPr lang="ru-RU" sz="5100" b="1" dirty="0" smtClean="0">
                <a:solidFill>
                  <a:srgbClr val="002060"/>
                </a:solidFill>
              </a:rPr>
              <a:t>Ставки НДС установлены  </a:t>
            </a:r>
            <a:r>
              <a:rPr lang="ru-RU" sz="5100" b="1" dirty="0" smtClean="0">
                <a:solidFill>
                  <a:schemeClr val="accent1">
                    <a:lumMod val="50000"/>
                  </a:schemeClr>
                </a:solidFill>
              </a:rPr>
              <a:t>Налоговым Кодексом</a:t>
            </a:r>
          </a:p>
          <a:p>
            <a:pPr algn="ctr">
              <a:buNone/>
            </a:pPr>
            <a:r>
              <a:rPr lang="ru-RU" sz="5100" b="1" dirty="0" smtClean="0">
                <a:solidFill>
                  <a:schemeClr val="accent1">
                    <a:lumMod val="50000"/>
                  </a:schemeClr>
                </a:solidFill>
              </a:rPr>
              <a:t> Республики Беларусь</a:t>
            </a:r>
            <a:endParaRPr lang="ru-RU" sz="5100" b="1" dirty="0">
              <a:solidFill>
                <a:schemeClr val="accent1">
                  <a:lumMod val="50000"/>
                </a:schemeClr>
              </a:solidFill>
            </a:endParaRPr>
          </a:p>
        </p:txBody>
      </p:sp>
      <p:sp>
        <p:nvSpPr>
          <p:cNvPr id="4" name="Прямоугольник 3"/>
          <p:cNvSpPr/>
          <p:nvPr/>
        </p:nvSpPr>
        <p:spPr>
          <a:xfrm>
            <a:off x="2571736" y="1142984"/>
            <a:ext cx="4000528" cy="1000132"/>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3600" b="1" dirty="0" smtClean="0">
                <a:solidFill>
                  <a:srgbClr val="002060"/>
                </a:solidFill>
              </a:rPr>
              <a:t>Ставки  НДС:</a:t>
            </a:r>
            <a:endParaRPr lang="ru-RU" sz="3600" b="1" dirty="0">
              <a:solidFill>
                <a:srgbClr val="002060"/>
              </a:solidFill>
            </a:endParaRPr>
          </a:p>
        </p:txBody>
      </p:sp>
      <p:sp>
        <p:nvSpPr>
          <p:cNvPr id="5" name="Прямоугольник 4"/>
          <p:cNvSpPr/>
          <p:nvPr/>
        </p:nvSpPr>
        <p:spPr>
          <a:xfrm>
            <a:off x="357158" y="2500306"/>
            <a:ext cx="4000528" cy="2571768"/>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200" b="1" dirty="0" smtClean="0">
                <a:ln w="1905"/>
                <a:solidFill>
                  <a:schemeClr val="accent1">
                    <a:lumMod val="50000"/>
                  </a:schemeClr>
                </a:solidFill>
                <a:effectLst>
                  <a:innerShdw blurRad="69850" dist="43180" dir="5400000">
                    <a:srgbClr val="000000">
                      <a:alpha val="65000"/>
                    </a:srgbClr>
                  </a:innerShdw>
                </a:effectLst>
              </a:rPr>
              <a:t>10%  </a:t>
            </a:r>
          </a:p>
          <a:p>
            <a:pPr algn="ctr"/>
            <a:r>
              <a:rPr lang="ru-RU" sz="2200" b="1" dirty="0" smtClean="0">
                <a:ln w="1905"/>
                <a:solidFill>
                  <a:srgbClr val="002060"/>
                </a:solidFill>
                <a:effectLst>
                  <a:innerShdw blurRad="69850" dist="43180" dir="5400000">
                    <a:srgbClr val="000000">
                      <a:alpha val="65000"/>
                    </a:srgbClr>
                  </a:innerShdw>
                </a:effectLst>
              </a:rPr>
              <a:t>в отношении </a:t>
            </a:r>
            <a:r>
              <a:rPr lang="ru-RU" sz="2200" b="1" dirty="0" smtClean="0">
                <a:ln w="1905"/>
                <a:solidFill>
                  <a:schemeClr val="accent1">
                    <a:lumMod val="50000"/>
                  </a:schemeClr>
                </a:solidFill>
                <a:effectLst>
                  <a:innerShdw blurRad="69850" dist="43180" dir="5400000">
                    <a:srgbClr val="000000">
                      <a:alpha val="65000"/>
                    </a:srgbClr>
                  </a:innerShdw>
                </a:effectLst>
              </a:rPr>
              <a:t>продовольственных товаров и товаров для детей </a:t>
            </a:r>
          </a:p>
          <a:p>
            <a:pPr algn="ctr"/>
            <a:r>
              <a:rPr lang="ru-RU" sz="2200" b="1" dirty="0" smtClean="0">
                <a:ln w="1905"/>
                <a:solidFill>
                  <a:srgbClr val="002060"/>
                </a:solidFill>
                <a:effectLst>
                  <a:innerShdw blurRad="69850" dist="43180" dir="5400000">
                    <a:srgbClr val="000000">
                      <a:alpha val="65000"/>
                    </a:srgbClr>
                  </a:innerShdw>
                </a:effectLst>
              </a:rPr>
              <a:t>Указ Президента РБ от 21.06.2007 г. № 287</a:t>
            </a:r>
            <a:endParaRPr lang="ru-RU" sz="2200" b="1" dirty="0">
              <a:ln w="1905"/>
              <a:solidFill>
                <a:srgbClr val="002060"/>
              </a:solidFill>
              <a:effectLst>
                <a:innerShdw blurRad="69850" dist="43180" dir="5400000">
                  <a:srgbClr val="000000">
                    <a:alpha val="65000"/>
                  </a:srgbClr>
                </a:innerShdw>
              </a:effectLst>
            </a:endParaRPr>
          </a:p>
        </p:txBody>
      </p:sp>
      <p:sp>
        <p:nvSpPr>
          <p:cNvPr id="6" name="Прямоугольник 5"/>
          <p:cNvSpPr/>
          <p:nvPr/>
        </p:nvSpPr>
        <p:spPr>
          <a:xfrm>
            <a:off x="4932040" y="2564904"/>
            <a:ext cx="3857652" cy="2500900"/>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200" b="1" dirty="0" smtClean="0">
                <a:ln w="1905"/>
                <a:solidFill>
                  <a:schemeClr val="accent1">
                    <a:lumMod val="50000"/>
                  </a:schemeClr>
                </a:solidFill>
                <a:effectLst>
                  <a:innerShdw blurRad="69850" dist="43180" dir="5400000">
                    <a:srgbClr val="000000">
                      <a:alpha val="65000"/>
                    </a:srgbClr>
                  </a:innerShdw>
                </a:effectLst>
              </a:rPr>
              <a:t>20 % </a:t>
            </a:r>
          </a:p>
          <a:p>
            <a:pPr algn="ctr"/>
            <a:r>
              <a:rPr lang="ru-RU" sz="2200" b="1" dirty="0" smtClean="0">
                <a:ln w="1905"/>
                <a:solidFill>
                  <a:srgbClr val="002060"/>
                </a:solidFill>
                <a:effectLst>
                  <a:innerShdw blurRad="69850" dist="43180" dir="5400000">
                    <a:srgbClr val="000000">
                      <a:alpha val="65000"/>
                    </a:srgbClr>
                  </a:innerShdw>
                </a:effectLst>
              </a:rPr>
              <a:t>в отношении остальных товаров</a:t>
            </a:r>
            <a:endParaRPr lang="ru-RU" sz="2200" b="1" dirty="0">
              <a:ln w="1905"/>
              <a:solidFill>
                <a:srgbClr val="002060"/>
              </a:solidFill>
              <a:effectLst>
                <a:innerShdw blurRad="69850" dist="43180" dir="5400000">
                  <a:srgbClr val="000000">
                    <a:alpha val="65000"/>
                  </a:srgbClr>
                </a:innerShdw>
              </a:effectLst>
            </a:endParaRPr>
          </a:p>
        </p:txBody>
      </p:sp>
      <p:sp>
        <p:nvSpPr>
          <p:cNvPr id="9" name="Стрелка вниз 8"/>
          <p:cNvSpPr/>
          <p:nvPr/>
        </p:nvSpPr>
        <p:spPr>
          <a:xfrm>
            <a:off x="2627784" y="2132856"/>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низ 11"/>
          <p:cNvSpPr/>
          <p:nvPr/>
        </p:nvSpPr>
        <p:spPr>
          <a:xfrm>
            <a:off x="5868144" y="2204864"/>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42844" y="857232"/>
            <a:ext cx="9001156" cy="5693866"/>
          </a:xfrm>
          <a:prstGeom prst="rect">
            <a:avLst/>
          </a:prstGeom>
        </p:spPr>
        <p:txBody>
          <a:bodyPr wrap="square">
            <a:spAutoFit/>
          </a:bodyPr>
          <a:lstStyle/>
          <a:p>
            <a:pPr indent="447675"/>
            <a:r>
              <a:rPr lang="ru-RU" sz="2800" b="1" dirty="0" smtClean="0">
                <a:solidFill>
                  <a:srgbClr val="002060"/>
                </a:solidFill>
              </a:rPr>
              <a:t>Налоговая база НДС определяется как сумма:</a:t>
            </a:r>
          </a:p>
          <a:p>
            <a:r>
              <a:rPr lang="ru-RU" sz="2800" b="1" dirty="0" smtClean="0">
                <a:solidFill>
                  <a:srgbClr val="002060"/>
                </a:solidFill>
              </a:rPr>
              <a:t>их таможенной стоимости;</a:t>
            </a:r>
          </a:p>
          <a:p>
            <a:r>
              <a:rPr lang="ru-RU" sz="2800" b="1" dirty="0" smtClean="0">
                <a:solidFill>
                  <a:schemeClr val="accent1">
                    <a:lumMod val="50000"/>
                  </a:schemeClr>
                </a:solidFill>
              </a:rPr>
              <a:t>подлежащих уплате </a:t>
            </a:r>
            <a:r>
              <a:rPr lang="ru-RU" sz="2800" b="1" dirty="0" smtClean="0">
                <a:solidFill>
                  <a:srgbClr val="002060"/>
                </a:solidFill>
              </a:rPr>
              <a:t>сумм таможенных пошлин;</a:t>
            </a:r>
            <a:endParaRPr lang="ru-RU" sz="2800" b="1" dirty="0" smtClean="0">
              <a:solidFill>
                <a:srgbClr val="002060"/>
              </a:solidFill>
              <a:hlinkClick r:id=""/>
            </a:endParaRPr>
          </a:p>
          <a:p>
            <a:r>
              <a:rPr lang="ru-RU" sz="2800" b="1" dirty="0" smtClean="0">
                <a:solidFill>
                  <a:schemeClr val="accent1">
                    <a:lumMod val="50000"/>
                  </a:schemeClr>
                </a:solidFill>
              </a:rPr>
              <a:t>подлежащих уплате </a:t>
            </a:r>
            <a:r>
              <a:rPr lang="ru-RU" sz="2800" b="1" dirty="0" smtClean="0">
                <a:solidFill>
                  <a:srgbClr val="002060"/>
                </a:solidFill>
              </a:rPr>
              <a:t>сумм акцизов.</a:t>
            </a:r>
          </a:p>
          <a:p>
            <a:pPr indent="447675"/>
            <a:endParaRPr lang="ru-RU" sz="2800" b="1" dirty="0" smtClean="0">
              <a:solidFill>
                <a:srgbClr val="002060"/>
              </a:solidFill>
              <a:hlinkClick r:id="rId2"/>
            </a:endParaRPr>
          </a:p>
          <a:p>
            <a:pPr indent="447675" algn="just"/>
            <a:r>
              <a:rPr lang="ru-RU" sz="2800" b="1" dirty="0" smtClean="0">
                <a:solidFill>
                  <a:srgbClr val="002060"/>
                </a:solidFill>
              </a:rPr>
              <a:t>При помещении товаров под </a:t>
            </a:r>
            <a:r>
              <a:rPr lang="ru-RU" sz="2800" b="1" dirty="0" smtClean="0">
                <a:solidFill>
                  <a:schemeClr val="accent1">
                    <a:lumMod val="50000"/>
                  </a:schemeClr>
                </a:solidFill>
              </a:rPr>
              <a:t>таможенные процедуры, иные, </a:t>
            </a:r>
            <a:r>
              <a:rPr lang="ru-RU" sz="2800" b="1" dirty="0" smtClean="0">
                <a:solidFill>
                  <a:srgbClr val="002060"/>
                </a:solidFill>
              </a:rPr>
              <a:t>чем таможенная выпуска для внутреннего потребления, </a:t>
            </a:r>
            <a:r>
              <a:rPr lang="ru-RU" sz="2800" b="1" dirty="0" smtClean="0">
                <a:solidFill>
                  <a:schemeClr val="accent1">
                    <a:lumMod val="50000"/>
                  </a:schemeClr>
                </a:solidFill>
              </a:rPr>
              <a:t>условно исчисленные </a:t>
            </a:r>
            <a:r>
              <a:rPr lang="ru-RU" sz="2800" b="1" dirty="0" smtClean="0">
                <a:solidFill>
                  <a:srgbClr val="002060"/>
                </a:solidFill>
              </a:rPr>
              <a:t>суммы таможенных пошлин, акцизов, которые подлежали бы уплате при помещении ввозимых товаров под таможенную процедуру выпуска для внутреннего потребления, </a:t>
            </a:r>
            <a:r>
              <a:rPr lang="ru-RU" sz="2800" b="1" dirty="0" smtClean="0">
                <a:solidFill>
                  <a:schemeClr val="accent1">
                    <a:lumMod val="50000"/>
                  </a:schemeClr>
                </a:solidFill>
              </a:rPr>
              <a:t>включаются в налоговую базу для исчисления НДС</a:t>
            </a:r>
          </a:p>
        </p:txBody>
      </p:sp>
      <p:sp>
        <p:nvSpPr>
          <p:cNvPr id="6" name="Заголовок 1"/>
          <p:cNvSpPr>
            <a:spLocks noGrp="1"/>
          </p:cNvSpPr>
          <p:nvPr>
            <p:ph type="title"/>
          </p:nvPr>
        </p:nvSpPr>
        <p:spPr>
          <a:xfrm>
            <a:off x="571472" y="142852"/>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580000"/>
                </a:solidFill>
                <a:effectLst>
                  <a:innerShdw blurRad="69850" dist="43180" dir="5400000">
                    <a:srgbClr val="000000">
                      <a:alpha val="65000"/>
                    </a:srgbClr>
                  </a:innerShdw>
                </a:effectLst>
              </a:rPr>
              <a:t>НАЛОГ НА ДОБАВЛЕННУЮ СТОИМОСТЬ</a:t>
            </a:r>
            <a:endParaRPr lang="ru-RU" sz="2800" b="1" cap="none" dirty="0">
              <a:ln w="1905"/>
              <a:solidFill>
                <a:srgbClr val="580000"/>
              </a:solidFill>
              <a:effectLst>
                <a:innerShdw blurRad="69850" dist="43180" dir="5400000">
                  <a:srgbClr val="000000">
                    <a:alpha val="65000"/>
                  </a:srgbClr>
                </a:innerShdw>
              </a:effectLst>
            </a:endParaRPr>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52928" cy="1196752"/>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b="1" cap="none" dirty="0" smtClean="0">
                <a:ln w="1905"/>
                <a:solidFill>
                  <a:srgbClr val="580000"/>
                </a:solidFill>
                <a:effectLst>
                  <a:innerShdw blurRad="69850" dist="43180" dir="5400000">
                    <a:srgbClr val="000000">
                      <a:alpha val="65000"/>
                    </a:srgbClr>
                  </a:innerShdw>
                </a:effectLst>
              </a:rPr>
              <a:t>ТАМОЖЕННЫЕ ПЛАТЕЖИ                                                        (</a:t>
            </a:r>
            <a:r>
              <a:rPr lang="ru-RU" sz="2800" b="1" dirty="0" smtClean="0">
                <a:ln w="1905"/>
                <a:solidFill>
                  <a:srgbClr val="FF0000"/>
                </a:solidFill>
                <a:effectLst>
                  <a:innerShdw blurRad="69850" dist="43180" dir="5400000">
                    <a:srgbClr val="000000">
                      <a:alpha val="65000"/>
                    </a:srgbClr>
                  </a:innerShdw>
                </a:effectLst>
              </a:rPr>
              <a:t>ст.46 ТК ЕАЭС</a:t>
            </a:r>
            <a:r>
              <a:rPr lang="ru-RU" sz="2800" b="1" cap="none" dirty="0" smtClean="0">
                <a:ln w="1905"/>
                <a:solidFill>
                  <a:srgbClr val="580000"/>
                </a:solidFill>
                <a:effectLst>
                  <a:innerShdw blurRad="69850" dist="43180" dir="5400000">
                    <a:srgbClr val="000000">
                      <a:alpha val="65000"/>
                    </a:srgbClr>
                  </a:innerShdw>
                </a:effectLst>
              </a:rPr>
              <a:t>)</a:t>
            </a:r>
            <a:endParaRPr lang="ru-RU" sz="2800" b="1" cap="none" dirty="0">
              <a:ln w="1905"/>
              <a:solidFill>
                <a:srgbClr val="580000"/>
              </a:solidFill>
              <a:effectLst>
                <a:innerShdw blurRad="69850" dist="43180" dir="5400000">
                  <a:srgbClr val="000000">
                    <a:alpha val="65000"/>
                  </a:srgbClr>
                </a:innerShdw>
              </a:effectLst>
            </a:endParaRPr>
          </a:p>
        </p:txBody>
      </p:sp>
      <p:sp>
        <p:nvSpPr>
          <p:cNvPr id="5" name="Прямоугольник 4"/>
          <p:cNvSpPr/>
          <p:nvPr/>
        </p:nvSpPr>
        <p:spPr>
          <a:xfrm>
            <a:off x="785754" y="1214422"/>
            <a:ext cx="8358246" cy="5214974"/>
          </a:xfrm>
          <a:prstGeom prst="rect">
            <a:avLst/>
          </a:prstGeom>
        </p:spPr>
        <p:txBody>
          <a:bodyPr wrap="square">
            <a:spAutoFit/>
          </a:bodyPr>
          <a:lstStyle/>
          <a:p>
            <a:pPr lvl="0">
              <a:lnSpc>
                <a:spcPts val="3100"/>
              </a:lnSpc>
              <a:buFont typeface="Wingdings" pitchFamily="2" charset="2"/>
              <a:buChar char="Ø"/>
            </a:pPr>
            <a:r>
              <a:rPr lang="ru-RU" sz="2800" dirty="0" smtClean="0">
                <a:solidFill>
                  <a:schemeClr val="accent4">
                    <a:lumMod val="50000"/>
                  </a:schemeClr>
                </a:solidFill>
              </a:rPr>
              <a:t> </a:t>
            </a:r>
            <a:r>
              <a:rPr lang="ru-RU" sz="2800" b="1" dirty="0" smtClean="0">
                <a:solidFill>
                  <a:schemeClr val="accent1">
                    <a:lumMod val="50000"/>
                  </a:schemeClr>
                </a:solidFill>
              </a:rPr>
              <a:t>ввозная</a:t>
            </a:r>
            <a:r>
              <a:rPr lang="ru-RU" sz="2800" b="1" dirty="0" smtClean="0">
                <a:solidFill>
                  <a:srgbClr val="FF0000"/>
                </a:solidFill>
              </a:rPr>
              <a:t> </a:t>
            </a:r>
            <a:r>
              <a:rPr lang="ru-RU" sz="2800" b="1" dirty="0" smtClean="0">
                <a:solidFill>
                  <a:srgbClr val="002060"/>
                </a:solidFill>
              </a:rPr>
              <a:t>таможенная пошлина;</a:t>
            </a:r>
          </a:p>
          <a:p>
            <a:pPr lvl="0"/>
            <a:endParaRPr lang="ru-RU" sz="2800" b="1" dirty="0" smtClean="0">
              <a:solidFill>
                <a:schemeClr val="accent4">
                  <a:lumMod val="50000"/>
                </a:schemeClr>
              </a:solidFill>
            </a:endParaRPr>
          </a:p>
          <a:p>
            <a:pPr lvl="0">
              <a:buFont typeface="Wingdings" pitchFamily="2" charset="2"/>
              <a:buChar char="Ø"/>
            </a:pPr>
            <a:r>
              <a:rPr lang="ru-RU" sz="2800" b="1" dirty="0" smtClean="0">
                <a:solidFill>
                  <a:schemeClr val="accent1">
                    <a:lumMod val="50000"/>
                  </a:schemeClr>
                </a:solidFill>
              </a:rPr>
              <a:t>вывозная</a:t>
            </a:r>
            <a:r>
              <a:rPr lang="ru-RU" sz="2800" b="1" dirty="0" smtClean="0">
                <a:solidFill>
                  <a:schemeClr val="accent4">
                    <a:lumMod val="50000"/>
                  </a:schemeClr>
                </a:solidFill>
              </a:rPr>
              <a:t> </a:t>
            </a:r>
            <a:r>
              <a:rPr lang="ru-RU" sz="2800" b="1" dirty="0" smtClean="0">
                <a:solidFill>
                  <a:srgbClr val="002060"/>
                </a:solidFill>
              </a:rPr>
              <a:t>таможенная пошлина</a:t>
            </a:r>
            <a:r>
              <a:rPr lang="ru-RU" sz="2800" b="1" dirty="0" smtClean="0">
                <a:solidFill>
                  <a:schemeClr val="accent4">
                    <a:lumMod val="50000"/>
                  </a:schemeClr>
                </a:solidFill>
              </a:rPr>
              <a:t>;</a:t>
            </a:r>
          </a:p>
          <a:p>
            <a:pPr lvl="0"/>
            <a:endParaRPr lang="ru-RU" sz="2800" b="1" dirty="0" smtClean="0">
              <a:solidFill>
                <a:schemeClr val="accent4">
                  <a:lumMod val="50000"/>
                </a:schemeClr>
              </a:solidFill>
            </a:endParaRPr>
          </a:p>
          <a:p>
            <a:pPr lvl="0">
              <a:buFont typeface="Wingdings" pitchFamily="2" charset="2"/>
              <a:buChar char="Ø"/>
            </a:pPr>
            <a:r>
              <a:rPr lang="ru-RU" sz="2800" b="1" dirty="0" smtClean="0">
                <a:solidFill>
                  <a:srgbClr val="002060"/>
                </a:solidFill>
              </a:rPr>
              <a:t>акцизы, </a:t>
            </a:r>
            <a:r>
              <a:rPr lang="ru-RU" sz="2800" b="1" dirty="0" smtClean="0">
                <a:solidFill>
                  <a:schemeClr val="accent1">
                    <a:lumMod val="50000"/>
                  </a:schemeClr>
                </a:solidFill>
              </a:rPr>
              <a:t>взимаемые при ввозе </a:t>
            </a:r>
            <a:r>
              <a:rPr lang="ru-RU" sz="2800" b="1" dirty="0" smtClean="0">
                <a:solidFill>
                  <a:srgbClr val="002060"/>
                </a:solidFill>
              </a:rPr>
              <a:t>товаров на таможенную территорию Союза;</a:t>
            </a:r>
          </a:p>
          <a:p>
            <a:pPr lvl="0"/>
            <a:endParaRPr lang="ru-RU" sz="2800" b="1" dirty="0" smtClean="0">
              <a:solidFill>
                <a:schemeClr val="accent4">
                  <a:lumMod val="50000"/>
                </a:schemeClr>
              </a:solidFill>
            </a:endParaRPr>
          </a:p>
          <a:p>
            <a:pPr lvl="0">
              <a:buFont typeface="Wingdings" pitchFamily="2" charset="2"/>
              <a:buChar char="Ø"/>
            </a:pPr>
            <a:r>
              <a:rPr lang="ru-RU" sz="2800" b="1" dirty="0" smtClean="0">
                <a:solidFill>
                  <a:srgbClr val="002060"/>
                </a:solidFill>
              </a:rPr>
              <a:t>налог на добавленную стоимость, </a:t>
            </a:r>
            <a:r>
              <a:rPr lang="ru-RU" sz="2800" b="1" dirty="0" smtClean="0">
                <a:solidFill>
                  <a:schemeClr val="accent1">
                    <a:lumMod val="50000"/>
                  </a:schemeClr>
                </a:solidFill>
              </a:rPr>
              <a:t>взимаемый при ввозе </a:t>
            </a:r>
            <a:r>
              <a:rPr lang="ru-RU" sz="2800" b="1" dirty="0" smtClean="0">
                <a:solidFill>
                  <a:srgbClr val="002060"/>
                </a:solidFill>
              </a:rPr>
              <a:t>товаров на таможенную территорию Союза;</a:t>
            </a:r>
          </a:p>
          <a:p>
            <a:pPr lvl="0"/>
            <a:endParaRPr lang="ru-RU" sz="2800" b="1" dirty="0" smtClean="0">
              <a:solidFill>
                <a:schemeClr val="accent4">
                  <a:lumMod val="50000"/>
                </a:schemeClr>
              </a:solidFill>
            </a:endParaRPr>
          </a:p>
          <a:p>
            <a:pPr lvl="0">
              <a:buFont typeface="Wingdings" pitchFamily="2" charset="2"/>
              <a:buChar char="Ø"/>
            </a:pPr>
            <a:r>
              <a:rPr lang="ru-RU" sz="2800" b="1" dirty="0" smtClean="0">
                <a:solidFill>
                  <a:srgbClr val="002060"/>
                </a:solidFill>
              </a:rPr>
              <a:t> таможенные сборы</a:t>
            </a:r>
            <a:endParaRPr lang="ru-RU" sz="2800" b="1" dirty="0">
              <a:solidFill>
                <a:srgbClr val="002060"/>
              </a:solidFill>
            </a:endParaRPr>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457200" y="188913"/>
            <a:ext cx="8229600" cy="360362"/>
          </a:xfrm>
        </p:spPr>
        <p:txBody>
          <a:bodyPr/>
          <a:lstStyle/>
          <a:p>
            <a:pPr eaLnBrk="1" hangingPunct="1"/>
            <a:r>
              <a:rPr lang="ru-RU" altLang="ru-RU" sz="800" dirty="0" smtClean="0"/>
              <a:t>.</a:t>
            </a:r>
          </a:p>
        </p:txBody>
      </p:sp>
      <p:sp>
        <p:nvSpPr>
          <p:cNvPr id="3" name="Содержимое 2"/>
          <p:cNvSpPr>
            <a:spLocks noGrp="1"/>
          </p:cNvSpPr>
          <p:nvPr>
            <p:ph idx="1"/>
          </p:nvPr>
        </p:nvSpPr>
        <p:spPr>
          <a:xfrm>
            <a:off x="250825" y="692150"/>
            <a:ext cx="8642350" cy="5689600"/>
          </a:xfrm>
        </p:spPr>
        <p:txBody>
          <a:bodyPr/>
          <a:lstStyle/>
          <a:p>
            <a:pPr marL="0" indent="0" algn="just" eaLnBrk="1" fontAlgn="auto" hangingPunct="1">
              <a:spcAft>
                <a:spcPts val="0"/>
              </a:spcAft>
              <a:buFont typeface="Wingdings 2"/>
              <a:buNone/>
              <a:defRPr/>
            </a:pPr>
            <a:r>
              <a:rPr lang="ru-RU" sz="2800" b="1" dirty="0" smtClean="0">
                <a:solidFill>
                  <a:schemeClr val="tx1">
                    <a:lumMod val="50000"/>
                  </a:schemeClr>
                </a:solidFill>
              </a:rPr>
              <a:t>Специальные, антидемпинговые и компенсационные пошлины</a:t>
            </a:r>
            <a:r>
              <a:rPr lang="ru-RU" sz="2800" b="1" dirty="0" smtClean="0"/>
              <a:t> </a:t>
            </a:r>
            <a:r>
              <a:rPr lang="ru-RU" sz="2800" b="1" dirty="0" smtClean="0">
                <a:solidFill>
                  <a:srgbClr val="C00000"/>
                </a:solidFill>
              </a:rPr>
              <a:t>не являются </a:t>
            </a:r>
            <a:r>
              <a:rPr lang="ru-RU" sz="2800" b="1" u="sng" dirty="0" smtClean="0">
                <a:solidFill>
                  <a:schemeClr val="tx1">
                    <a:lumMod val="50000"/>
                  </a:schemeClr>
                </a:solidFill>
              </a:rPr>
              <a:t>таможенными</a:t>
            </a:r>
            <a:r>
              <a:rPr lang="ru-RU" sz="2800" dirty="0" smtClean="0">
                <a:solidFill>
                  <a:schemeClr val="tx1">
                    <a:lumMod val="50000"/>
                  </a:schemeClr>
                </a:solidFill>
              </a:rPr>
              <a:t> </a:t>
            </a:r>
            <a:r>
              <a:rPr lang="ru-RU" sz="2800" b="1" dirty="0" smtClean="0">
                <a:solidFill>
                  <a:schemeClr val="tx1">
                    <a:lumMod val="50000"/>
                  </a:schemeClr>
                </a:solidFill>
              </a:rPr>
              <a:t>пошлинами</a:t>
            </a:r>
            <a:r>
              <a:rPr lang="ru-RU" sz="2800" dirty="0" smtClean="0">
                <a:solidFill>
                  <a:schemeClr val="tx1">
                    <a:lumMod val="50000"/>
                  </a:schemeClr>
                </a:solidFill>
              </a:rPr>
              <a:t>, </a:t>
            </a:r>
            <a:r>
              <a:rPr lang="ru-RU" sz="2800" dirty="0" smtClean="0">
                <a:solidFill>
                  <a:srgbClr val="002060"/>
                </a:solidFill>
              </a:rPr>
              <a:t>соответственно:</a:t>
            </a:r>
          </a:p>
          <a:p>
            <a:pPr marL="0" indent="0" algn="just" eaLnBrk="1" fontAlgn="auto" hangingPunct="1">
              <a:spcAft>
                <a:spcPts val="0"/>
              </a:spcAft>
              <a:buFont typeface="Wingdings 2"/>
              <a:buNone/>
              <a:defRPr/>
            </a:pPr>
            <a:r>
              <a:rPr lang="ru-RU" sz="2800" b="1" u="sng" dirty="0" smtClean="0">
                <a:solidFill>
                  <a:schemeClr val="tx1">
                    <a:lumMod val="50000"/>
                  </a:schemeClr>
                </a:solidFill>
              </a:rPr>
              <a:t>-</a:t>
            </a:r>
            <a:r>
              <a:rPr lang="ru-RU" sz="2800" u="sng" dirty="0" smtClean="0"/>
              <a:t>  </a:t>
            </a:r>
            <a:r>
              <a:rPr lang="ru-RU" sz="2800" b="1" u="sng" dirty="0" smtClean="0">
                <a:solidFill>
                  <a:srgbClr val="C00000"/>
                </a:solidFill>
              </a:rPr>
              <a:t>не включаются </a:t>
            </a:r>
            <a:r>
              <a:rPr lang="ru-RU" sz="2800" u="sng" dirty="0" smtClean="0">
                <a:solidFill>
                  <a:srgbClr val="002060"/>
                </a:solidFill>
              </a:rPr>
              <a:t>в налоговую базу НДС</a:t>
            </a:r>
            <a:r>
              <a:rPr lang="ru-RU" sz="2800" u="sng" dirty="0" smtClean="0">
                <a:solidFill>
                  <a:schemeClr val="tx1">
                    <a:lumMod val="50000"/>
                  </a:schemeClr>
                </a:solidFill>
              </a:rPr>
              <a:t>;</a:t>
            </a:r>
          </a:p>
          <a:p>
            <a:pPr marL="0" indent="0" algn="just" eaLnBrk="1" fontAlgn="auto" hangingPunct="1">
              <a:spcAft>
                <a:spcPts val="0"/>
              </a:spcAft>
              <a:buFont typeface="Wingdings 2"/>
              <a:buNone/>
              <a:defRPr/>
            </a:pPr>
            <a:r>
              <a:rPr lang="ru-RU" sz="2800" b="1" dirty="0" smtClean="0">
                <a:solidFill>
                  <a:schemeClr val="tx1">
                    <a:lumMod val="50000"/>
                  </a:schemeClr>
                </a:solidFill>
              </a:rPr>
              <a:t>-</a:t>
            </a:r>
            <a:r>
              <a:rPr lang="ru-RU" sz="2800" b="1" dirty="0" smtClean="0">
                <a:solidFill>
                  <a:srgbClr val="C00000"/>
                </a:solidFill>
              </a:rPr>
              <a:t>  не предоставляются </a:t>
            </a:r>
            <a:r>
              <a:rPr lang="ru-RU" sz="2800" dirty="0" smtClean="0">
                <a:solidFill>
                  <a:srgbClr val="002060"/>
                </a:solidFill>
              </a:rPr>
              <a:t>льготы по их уплате;</a:t>
            </a:r>
          </a:p>
          <a:p>
            <a:pPr marL="0" indent="0" algn="just" eaLnBrk="1" fontAlgn="auto" hangingPunct="1">
              <a:spcAft>
                <a:spcPts val="0"/>
              </a:spcAft>
              <a:buFont typeface="Wingdings 2"/>
              <a:buNone/>
              <a:defRPr/>
            </a:pPr>
            <a:r>
              <a:rPr lang="ru-RU" sz="2800" b="1" dirty="0" smtClean="0">
                <a:solidFill>
                  <a:schemeClr val="tx1">
                    <a:lumMod val="50000"/>
                  </a:schemeClr>
                </a:solidFill>
              </a:rPr>
              <a:t>-</a:t>
            </a:r>
            <a:r>
              <a:rPr lang="ru-RU" sz="2800" b="1" dirty="0" smtClean="0">
                <a:solidFill>
                  <a:srgbClr val="C00000"/>
                </a:solidFill>
              </a:rPr>
              <a:t> не предоставляются </a:t>
            </a:r>
            <a:r>
              <a:rPr lang="ru-RU" sz="2800" dirty="0" smtClean="0">
                <a:solidFill>
                  <a:srgbClr val="002060"/>
                </a:solidFill>
              </a:rPr>
              <a:t>отсрочки (рассрочки) их уплаты;</a:t>
            </a:r>
          </a:p>
          <a:p>
            <a:pPr marL="0" indent="0" algn="just" eaLnBrk="1" fontAlgn="auto" hangingPunct="1">
              <a:spcAft>
                <a:spcPts val="0"/>
              </a:spcAft>
              <a:buFont typeface="Wingdings 2"/>
              <a:buNone/>
              <a:defRPr/>
            </a:pPr>
            <a:endParaRPr lang="ru-RU" sz="2800" dirty="0" smtClean="0">
              <a:solidFill>
                <a:srgbClr val="002060"/>
              </a:solidFill>
            </a:endParaRPr>
          </a:p>
          <a:p>
            <a:pPr marL="0" indent="0" algn="just" eaLnBrk="1" fontAlgn="auto" hangingPunct="1">
              <a:spcAft>
                <a:spcPts val="0"/>
              </a:spcAft>
              <a:buFont typeface="Wingdings 2"/>
              <a:buNone/>
              <a:defRPr/>
            </a:pPr>
            <a:r>
              <a:rPr lang="ru-RU" sz="2800" dirty="0" smtClean="0"/>
              <a:t>     </a:t>
            </a:r>
            <a:r>
              <a:rPr lang="ru-RU" dirty="0" smtClean="0"/>
              <a:t>	</a:t>
            </a:r>
            <a:r>
              <a:rPr lang="ru-RU" sz="2800" dirty="0" smtClean="0"/>
              <a:t>              </a:t>
            </a:r>
          </a:p>
          <a:p>
            <a:pPr algn="r" eaLnBrk="1" fontAlgn="auto" hangingPunct="1">
              <a:spcAft>
                <a:spcPts val="0"/>
              </a:spcAft>
              <a:buFont typeface="Wingdings 2"/>
              <a:buNone/>
              <a:defRPr/>
            </a:pPr>
            <a:r>
              <a:rPr lang="ru-RU" sz="1600" b="1" i="1" dirty="0" smtClean="0">
                <a:solidFill>
                  <a:srgbClr val="002060"/>
                </a:solidFill>
              </a:rPr>
              <a:t>((см. ст.7</a:t>
            </a:r>
            <a:r>
              <a:rPr lang="en-US" sz="1600" b="1" i="1" dirty="0" smtClean="0">
                <a:solidFill>
                  <a:srgbClr val="002060"/>
                </a:solidFill>
              </a:rPr>
              <a:t>1-77</a:t>
            </a:r>
            <a:r>
              <a:rPr lang="ru-RU" sz="1600" b="1" i="1" dirty="0" smtClean="0">
                <a:solidFill>
                  <a:srgbClr val="002060"/>
                </a:solidFill>
              </a:rPr>
              <a:t> ТК  ЕАЭС),  Приложение 8  Договора о ЕАЭС  от 29.05.2014г.,                                                     ст. 97 Закона Республики Беларусь  «О таможенном                                                     регулировании в Республике Беларусь», ст. 99 НК РБ));</a:t>
            </a:r>
            <a:endParaRPr lang="ru-RU" sz="1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360362"/>
          </a:xfrm>
        </p:spPr>
        <p:txBody>
          <a:bodyPr/>
          <a:lstStyle/>
          <a:p>
            <a:pPr>
              <a:defRPr/>
            </a:pPr>
            <a:r>
              <a:rPr lang="ru-RU" sz="800" dirty="0" smtClean="0"/>
              <a:t>.</a:t>
            </a:r>
            <a:endParaRPr lang="ru-RU" sz="800" dirty="0"/>
          </a:p>
        </p:txBody>
      </p:sp>
      <p:sp>
        <p:nvSpPr>
          <p:cNvPr id="3" name="Содержимое 2"/>
          <p:cNvSpPr>
            <a:spLocks noGrp="1"/>
          </p:cNvSpPr>
          <p:nvPr>
            <p:ph idx="1"/>
          </p:nvPr>
        </p:nvSpPr>
        <p:spPr>
          <a:xfrm>
            <a:off x="250825" y="692150"/>
            <a:ext cx="8642350" cy="5689600"/>
          </a:xfrm>
        </p:spPr>
        <p:txBody>
          <a:bodyPr anchor="t">
            <a:noAutofit/>
          </a:bodyPr>
          <a:lstStyle/>
          <a:p>
            <a:pPr algn="ctr">
              <a:buNone/>
            </a:pPr>
            <a:r>
              <a:rPr lang="ru-RU" sz="2800" dirty="0" smtClean="0"/>
              <a:t> </a:t>
            </a:r>
            <a:r>
              <a:rPr lang="ru-RU" sz="2800" b="1" i="1" dirty="0" smtClean="0">
                <a:solidFill>
                  <a:schemeClr val="accent2">
                    <a:lumMod val="75000"/>
                  </a:schemeClr>
                </a:solidFill>
              </a:rPr>
              <a:t>Специальные, антидемпинговые и компенсационные пошлины (Гл.12 ТК ЕАЭС)</a:t>
            </a:r>
            <a:endParaRPr lang="ru-RU" sz="2800" i="1" dirty="0" smtClean="0">
              <a:solidFill>
                <a:schemeClr val="accent2">
                  <a:lumMod val="75000"/>
                </a:schemeClr>
              </a:solidFill>
            </a:endParaRPr>
          </a:p>
          <a:p>
            <a:pPr algn="just">
              <a:buNone/>
            </a:pPr>
            <a:r>
              <a:rPr lang="ru-RU" sz="2800" dirty="0" smtClean="0"/>
              <a:t>		</a:t>
            </a:r>
            <a:r>
              <a:rPr lang="ru-RU" sz="2400" dirty="0" smtClean="0"/>
              <a:t> В ТК ЕАЭС отдельно регламентированы вопросы </a:t>
            </a:r>
            <a:r>
              <a:rPr lang="ru-RU" sz="2400" dirty="0" smtClean="0">
                <a:solidFill>
                  <a:srgbClr val="FF0000"/>
                </a:solidFill>
              </a:rPr>
              <a:t>возникновения</a:t>
            </a:r>
            <a:r>
              <a:rPr lang="ru-RU" sz="2400" dirty="0" smtClean="0"/>
              <a:t>, </a:t>
            </a:r>
            <a:r>
              <a:rPr lang="ru-RU" sz="2400" dirty="0" smtClean="0">
                <a:solidFill>
                  <a:srgbClr val="FF0000"/>
                </a:solidFill>
              </a:rPr>
              <a:t>прекращения</a:t>
            </a:r>
            <a:r>
              <a:rPr lang="ru-RU" sz="2400" dirty="0" smtClean="0"/>
              <a:t> обязанности и </a:t>
            </a:r>
            <a:r>
              <a:rPr lang="ru-RU" sz="2400" dirty="0" smtClean="0">
                <a:solidFill>
                  <a:srgbClr val="FF0000"/>
                </a:solidFill>
              </a:rPr>
              <a:t>наступления срока</a:t>
            </a:r>
            <a:r>
              <a:rPr lang="ru-RU" sz="2400" dirty="0" smtClean="0"/>
              <a:t> уплаты специальных, антидемпинговых, компенсационных пошлин, а также установлены </a:t>
            </a:r>
            <a:r>
              <a:rPr lang="ru-RU" sz="2400" dirty="0" smtClean="0">
                <a:solidFill>
                  <a:srgbClr val="FF0000"/>
                </a:solidFill>
              </a:rPr>
              <a:t>обстоятельства</a:t>
            </a:r>
            <a:r>
              <a:rPr lang="ru-RU" sz="2400" dirty="0" smtClean="0"/>
              <a:t>, при наступлении которых данные пошлины </a:t>
            </a:r>
            <a:r>
              <a:rPr lang="ru-RU" sz="2400" dirty="0" smtClean="0">
                <a:solidFill>
                  <a:srgbClr val="FF0000"/>
                </a:solidFill>
              </a:rPr>
              <a:t>не уплачиваются</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571472" y="142852"/>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580000"/>
                </a:solidFill>
                <a:effectLst>
                  <a:innerShdw blurRad="69850" dist="43180" dir="5400000">
                    <a:srgbClr val="000000">
                      <a:alpha val="65000"/>
                    </a:srgbClr>
                  </a:innerShdw>
                </a:effectLst>
              </a:rPr>
              <a:t>ТАМОЖЕННЫЕ СБОРЫ</a:t>
            </a:r>
            <a:endParaRPr lang="ru-RU" sz="2800" b="1" cap="none" dirty="0">
              <a:ln w="1905"/>
              <a:solidFill>
                <a:srgbClr val="580000"/>
              </a:soli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107504" y="928670"/>
            <a:ext cx="8865016" cy="3652458"/>
          </a:xfrm>
        </p:spPr>
        <p:txBody>
          <a:bodyPr>
            <a:normAutofit fontScale="85000" lnSpcReduction="10000"/>
          </a:bodyPr>
          <a:lstStyle/>
          <a:p>
            <a:pPr algn="just">
              <a:buNone/>
            </a:pPr>
            <a:r>
              <a:rPr lang="ru-RU" b="1" dirty="0" smtClean="0">
                <a:solidFill>
                  <a:srgbClr val="002060"/>
                </a:solidFill>
              </a:rPr>
              <a:t>	</a:t>
            </a:r>
            <a:r>
              <a:rPr lang="ru-RU" b="1" dirty="0" smtClean="0">
                <a:ln w="1905"/>
                <a:solidFill>
                  <a:schemeClr val="accent1">
                    <a:lumMod val="50000"/>
                  </a:schemeClr>
                </a:solidFill>
                <a:effectLst>
                  <a:innerShdw blurRad="69850" dist="43180" dir="5400000">
                    <a:srgbClr val="000000">
                      <a:alpha val="65000"/>
                    </a:srgbClr>
                  </a:innerShdw>
                </a:effectLst>
                <a:latin typeface="Arial" pitchFamily="34" charset="0"/>
                <a:cs typeface="Arial" pitchFamily="34" charset="0"/>
              </a:rPr>
              <a:t>Таможенными сборами </a:t>
            </a:r>
            <a:r>
              <a:rPr lang="ru-RU" b="1" dirty="0" smtClean="0">
                <a:solidFill>
                  <a:srgbClr val="002060"/>
                </a:solidFill>
                <a:latin typeface="Arial" pitchFamily="34" charset="0"/>
                <a:cs typeface="Arial" pitchFamily="34" charset="0"/>
              </a:rPr>
              <a:t>являются обязательные платежи, взимаемые за совершение таможенными органами таможенных операций, связанных </a:t>
            </a:r>
            <a:r>
              <a:rPr lang="ru-RU" b="1" u="sng" dirty="0" smtClean="0">
                <a:solidFill>
                  <a:srgbClr val="002060"/>
                </a:solidFill>
                <a:latin typeface="Arial" pitchFamily="34" charset="0"/>
                <a:cs typeface="Arial" pitchFamily="34" charset="0"/>
              </a:rPr>
              <a:t>с выпуском товаров, </a:t>
            </a:r>
            <a:r>
              <a:rPr lang="ru-RU" b="1" dirty="0" smtClean="0">
                <a:solidFill>
                  <a:srgbClr val="002060"/>
                </a:solidFill>
                <a:latin typeface="Arial" pitchFamily="34" charset="0"/>
                <a:cs typeface="Arial" pitchFamily="34" charset="0"/>
              </a:rPr>
              <a:t>таможенным сопровождением транспортных средств, а также за совершение иных действий.</a:t>
            </a:r>
          </a:p>
          <a:p>
            <a:pPr algn="just">
              <a:buNone/>
            </a:pPr>
            <a:r>
              <a:rPr lang="ru-RU" sz="2800" b="1" i="1" dirty="0" smtClean="0">
                <a:solidFill>
                  <a:srgbClr val="002060"/>
                </a:solidFill>
                <a:latin typeface="Arial" pitchFamily="34" charset="0"/>
                <a:cs typeface="Arial" pitchFamily="34" charset="0"/>
              </a:rPr>
              <a:t>    </a:t>
            </a:r>
            <a:r>
              <a:rPr lang="ru-RU" sz="2800" b="1" i="1" dirty="0" smtClean="0">
                <a:solidFill>
                  <a:srgbClr val="C00000"/>
                </a:solidFill>
                <a:latin typeface="Arial" pitchFamily="34" charset="0"/>
                <a:cs typeface="Arial" pitchFamily="34" charset="0"/>
              </a:rPr>
              <a:t>Виды и ставки таможенных сборов устанавливаются законодательством государств-членов</a:t>
            </a:r>
          </a:p>
          <a:p>
            <a:pPr algn="just">
              <a:buNone/>
            </a:pPr>
            <a:endParaRPr lang="ru-RU" sz="2800" b="1" i="1" dirty="0">
              <a:solidFill>
                <a:srgbClr val="002060"/>
              </a:solidFill>
              <a:latin typeface="Arial" pitchFamily="34" charset="0"/>
              <a:cs typeface="Arial" pitchFamily="34" charset="0"/>
            </a:endParaRPr>
          </a:p>
        </p:txBody>
      </p:sp>
      <p:sp>
        <p:nvSpPr>
          <p:cNvPr id="4" name="TextBox 3"/>
          <p:cNvSpPr txBox="1"/>
          <p:nvPr/>
        </p:nvSpPr>
        <p:spPr>
          <a:xfrm>
            <a:off x="0" y="4437112"/>
            <a:ext cx="9144000" cy="1815882"/>
          </a:xfrm>
          <a:prstGeom prst="rect">
            <a:avLst/>
          </a:prstGeom>
          <a:noFill/>
        </p:spPr>
        <p:txBody>
          <a:bodyPr wrap="square" rtlCol="0">
            <a:spAutoFit/>
          </a:bodyPr>
          <a:lstStyle/>
          <a:p>
            <a:pPr algn="ctr"/>
            <a:r>
              <a:rPr lang="ru-RU" sz="2800" b="1" dirty="0" smtClean="0">
                <a:solidFill>
                  <a:srgbClr val="002060"/>
                </a:solidFill>
                <a:latin typeface="+mj-lt"/>
              </a:rPr>
              <a:t>Закон РБ «О таможенном регулировании </a:t>
            </a:r>
          </a:p>
          <a:p>
            <a:pPr algn="ctr"/>
            <a:r>
              <a:rPr lang="ru-RU" sz="2800" b="1" dirty="0" smtClean="0">
                <a:solidFill>
                  <a:srgbClr val="002060"/>
                </a:solidFill>
                <a:latin typeface="+mj-lt"/>
              </a:rPr>
              <a:t>в Республике Беларусь»</a:t>
            </a:r>
          </a:p>
          <a:p>
            <a:pPr algn="ctr"/>
            <a:r>
              <a:rPr lang="ru-RU" sz="2800" b="1" dirty="0" smtClean="0">
                <a:solidFill>
                  <a:srgbClr val="002060"/>
                </a:solidFill>
                <a:latin typeface="+mj-lt"/>
              </a:rPr>
              <a:t>Указ Президента Республики Беларусь от 13.07.2006 г. № 443 «О таможенных сборах»</a:t>
            </a:r>
            <a:endParaRPr lang="ru-RU" b="1" dirty="0">
              <a:solidFill>
                <a:srgbClr val="002060"/>
              </a:solidFill>
            </a:endParaRPr>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00034" y="142852"/>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580000"/>
                </a:solidFill>
                <a:effectLst>
                  <a:innerShdw blurRad="69850" dist="43180" dir="5400000">
                    <a:srgbClr val="000000">
                      <a:alpha val="65000"/>
                    </a:srgbClr>
                  </a:innerShdw>
                </a:effectLst>
              </a:rPr>
              <a:t>ТАМОЖЕННЫЕ СБОРЫ </a:t>
            </a:r>
            <a:endParaRPr lang="ru-RU" sz="2800" b="1" cap="none" dirty="0">
              <a:ln w="1905"/>
              <a:solidFill>
                <a:srgbClr val="580000"/>
              </a:solidFill>
              <a:effectLst>
                <a:innerShdw blurRad="69850" dist="43180" dir="5400000">
                  <a:srgbClr val="000000">
                    <a:alpha val="65000"/>
                  </a:srgbClr>
                </a:innerShdw>
              </a:effectLst>
            </a:endParaRPr>
          </a:p>
        </p:txBody>
      </p:sp>
      <p:graphicFrame>
        <p:nvGraphicFramePr>
          <p:cNvPr id="6" name="Содержимое 5"/>
          <p:cNvGraphicFramePr>
            <a:graphicFrameLocks noGrp="1"/>
          </p:cNvGraphicFramePr>
          <p:nvPr>
            <p:ph idx="1"/>
          </p:nvPr>
        </p:nvGraphicFramePr>
        <p:xfrm>
          <a:off x="357158" y="1142984"/>
          <a:ext cx="8496944"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0" y="0"/>
          <a:ext cx="9144000" cy="7345699"/>
        </p:xfrm>
        <a:graphic>
          <a:graphicData uri="http://schemas.openxmlformats.org/drawingml/2006/table">
            <a:tbl>
              <a:tblPr firstRow="1" bandRow="1">
                <a:tableStyleId>{F5AB1C69-6EDB-4FF4-983F-18BD219EF322}</a:tableStyleId>
              </a:tblPr>
              <a:tblGrid>
                <a:gridCol w="6286512"/>
                <a:gridCol w="2857488"/>
              </a:tblGrid>
              <a:tr h="516880">
                <a:tc>
                  <a:txBody>
                    <a:bodyPr/>
                    <a:lstStyle/>
                    <a:p>
                      <a:pPr algn="ctr"/>
                      <a:r>
                        <a:rPr lang="ru-RU" sz="2400" dirty="0" smtClean="0">
                          <a:solidFill>
                            <a:srgbClr val="002060"/>
                          </a:solidFill>
                        </a:rPr>
                        <a:t>Вид таможенного сбора</a:t>
                      </a:r>
                      <a:endParaRPr lang="ru-RU" sz="2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dirty="0" smtClean="0">
                          <a:solidFill>
                            <a:srgbClr val="002060"/>
                          </a:solidFill>
                        </a:rPr>
                        <a:t>Ставка, </a:t>
                      </a:r>
                      <a:r>
                        <a:rPr lang="ru-RU" sz="1800" i="1" dirty="0" smtClean="0">
                          <a:solidFill>
                            <a:srgbClr val="FF0000"/>
                          </a:solidFill>
                        </a:rPr>
                        <a:t>рублей</a:t>
                      </a:r>
                      <a:endParaRPr lang="ru-RU" sz="1800" i="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5183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ru-RU" sz="2400" kern="1200" baseline="0" dirty="0" smtClean="0">
                          <a:solidFill>
                            <a:srgbClr val="002060"/>
                          </a:solidFill>
                        </a:rPr>
                        <a:t> </a:t>
                      </a:r>
                      <a:r>
                        <a:rPr kumimoji="0" lang="ru-RU" sz="2000" b="1" kern="1200" baseline="0" dirty="0" smtClean="0">
                          <a:solidFill>
                            <a:srgbClr val="002060"/>
                          </a:solidFill>
                        </a:rPr>
                        <a:t>з</a:t>
                      </a:r>
                      <a:r>
                        <a:rPr kumimoji="0" lang="ru-RU" sz="2000" b="1" kern="1200" dirty="0" smtClean="0">
                          <a:solidFill>
                            <a:srgbClr val="002060"/>
                          </a:solidFill>
                        </a:rPr>
                        <a:t>а совершение таможенных операций</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400" kern="1200" dirty="0" smtClean="0">
                          <a:solidFill>
                            <a:srgbClr val="002060"/>
                          </a:solidFill>
                        </a:rPr>
                        <a:t> (</a:t>
                      </a:r>
                      <a:r>
                        <a:rPr kumimoji="0" lang="ru-RU" sz="1600" kern="1200" dirty="0" smtClean="0">
                          <a:solidFill>
                            <a:srgbClr val="002060"/>
                          </a:solidFill>
                        </a:rPr>
                        <a:t>кроме товаров</a:t>
                      </a:r>
                      <a:r>
                        <a:rPr kumimoji="0" lang="ru-RU" sz="1600" kern="1200" baseline="0" dirty="0" smtClean="0">
                          <a:solidFill>
                            <a:srgbClr val="002060"/>
                          </a:solidFill>
                        </a:rPr>
                        <a:t> для личного пользования</a:t>
                      </a:r>
                      <a:r>
                        <a:rPr kumimoji="0" lang="ru-RU" sz="2400" kern="1200" baseline="0" dirty="0" smtClean="0">
                          <a:solidFill>
                            <a:srgbClr val="002060"/>
                          </a:solidFill>
                        </a:rPr>
                        <a:t>)</a:t>
                      </a:r>
                      <a:endParaRPr lang="ru-RU" sz="2400" dirty="0">
                        <a:solidFill>
                          <a:srgbClr val="00206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dirty="0" smtClean="0">
                          <a:solidFill>
                            <a:srgbClr val="002060"/>
                          </a:solidFill>
                        </a:rPr>
                        <a:t>50 или 120, </a:t>
                      </a:r>
                      <a:r>
                        <a:rPr lang="ru-RU" sz="1600" dirty="0" smtClean="0">
                          <a:solidFill>
                            <a:srgbClr val="002060"/>
                          </a:solidFill>
                        </a:rPr>
                        <a:t>(в зависимости</a:t>
                      </a:r>
                    </a:p>
                    <a:p>
                      <a:r>
                        <a:rPr lang="ru-RU" sz="1600" dirty="0" smtClean="0">
                          <a:solidFill>
                            <a:srgbClr val="002060"/>
                          </a:solidFill>
                        </a:rPr>
                        <a:t>от кода ТН ВЭД)</a:t>
                      </a:r>
                      <a:r>
                        <a:rPr lang="ru-RU" sz="1600" baseline="0" dirty="0" smtClean="0">
                          <a:solidFill>
                            <a:srgbClr val="002060"/>
                          </a:solidFill>
                        </a:rPr>
                        <a:t> </a:t>
                      </a:r>
                      <a:r>
                        <a:rPr lang="ru-RU" sz="1600" dirty="0" smtClean="0">
                          <a:solidFill>
                            <a:srgbClr val="002060"/>
                          </a:solidFill>
                        </a:rPr>
                        <a:t> </a:t>
                      </a:r>
                      <a:endParaRPr lang="ru-RU" sz="1600" b="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1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ru-RU" sz="2000" b="1" kern="1200" dirty="0" smtClean="0">
                          <a:solidFill>
                            <a:srgbClr val="002060"/>
                          </a:solidFill>
                        </a:rPr>
                        <a:t> за совершение таможенных операций</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600" kern="1200" dirty="0" smtClean="0">
                          <a:solidFill>
                            <a:srgbClr val="002060"/>
                          </a:solidFill>
                        </a:rPr>
                        <a:t>( в отношении товаров</a:t>
                      </a:r>
                      <a:r>
                        <a:rPr kumimoji="0" lang="ru-RU" sz="1600" kern="1200" baseline="0" dirty="0" smtClean="0">
                          <a:solidFill>
                            <a:srgbClr val="002060"/>
                          </a:solidFill>
                        </a:rPr>
                        <a:t> для личного пользования)</a:t>
                      </a:r>
                      <a:endParaRPr lang="ru-RU" sz="1600" dirty="0">
                        <a:solidFill>
                          <a:srgbClr val="00206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dirty="0" smtClean="0">
                          <a:solidFill>
                            <a:srgbClr val="002060"/>
                          </a:solidFill>
                        </a:rPr>
                        <a:t>120 </a:t>
                      </a:r>
                      <a:r>
                        <a:rPr lang="ru-RU" sz="1600" dirty="0" smtClean="0">
                          <a:solidFill>
                            <a:srgbClr val="002060"/>
                          </a:solidFill>
                        </a:rPr>
                        <a:t>(</a:t>
                      </a:r>
                      <a:r>
                        <a:rPr lang="ru-RU" sz="1600" dirty="0" err="1" smtClean="0">
                          <a:solidFill>
                            <a:srgbClr val="002060"/>
                          </a:solidFill>
                        </a:rPr>
                        <a:t>трансп.ср-ва</a:t>
                      </a:r>
                      <a:r>
                        <a:rPr lang="ru-RU" sz="1600" dirty="0" smtClean="0">
                          <a:solidFill>
                            <a:srgbClr val="002060"/>
                          </a:solidFill>
                        </a:rPr>
                        <a:t>)</a:t>
                      </a:r>
                      <a:endParaRPr lang="ru-RU" sz="1600" i="1" dirty="0" smtClean="0">
                        <a:solidFill>
                          <a:srgbClr val="FF0000"/>
                        </a:solidFill>
                      </a:endParaRPr>
                    </a:p>
                    <a:p>
                      <a:r>
                        <a:rPr lang="ru-RU" sz="2400" dirty="0" smtClean="0">
                          <a:solidFill>
                            <a:srgbClr val="002060"/>
                          </a:solidFill>
                        </a:rPr>
                        <a:t>  10 </a:t>
                      </a:r>
                      <a:r>
                        <a:rPr lang="ru-RU" sz="1600" dirty="0" smtClean="0">
                          <a:solidFill>
                            <a:srgbClr val="002060"/>
                          </a:solidFill>
                        </a:rPr>
                        <a:t>(иные товары) </a:t>
                      </a:r>
                      <a:endParaRPr lang="ru-RU" sz="16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32277">
                <a:tc>
                  <a:txBody>
                    <a:bodyPr/>
                    <a:lstStyle/>
                    <a:p>
                      <a:pPr>
                        <a:buFont typeface="Arial" pitchFamily="34" charset="0"/>
                        <a:buChar char="•"/>
                      </a:pPr>
                      <a:r>
                        <a:rPr kumimoji="0" lang="ru-RU" sz="2400" kern="1200" dirty="0" smtClean="0">
                          <a:solidFill>
                            <a:srgbClr val="002060"/>
                          </a:solidFill>
                        </a:rPr>
                        <a:t> </a:t>
                      </a:r>
                      <a:r>
                        <a:rPr kumimoji="0" lang="ru-RU" sz="2000" b="1" kern="1200" dirty="0" smtClean="0">
                          <a:solidFill>
                            <a:srgbClr val="002060"/>
                          </a:solidFill>
                        </a:rPr>
                        <a:t>за таможенное сопровождение товаров</a:t>
                      </a:r>
                      <a:endParaRPr lang="ru-RU" sz="2000" b="1" dirty="0">
                        <a:solidFill>
                          <a:srgbClr val="00206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i="0" dirty="0" smtClean="0">
                          <a:solidFill>
                            <a:srgbClr val="00246C"/>
                          </a:solidFill>
                        </a:rPr>
                        <a:t>10</a:t>
                      </a:r>
                      <a:r>
                        <a:rPr lang="en-US" sz="2400" i="0" dirty="0" smtClean="0">
                          <a:solidFill>
                            <a:srgbClr val="00246C"/>
                          </a:solidFill>
                        </a:rPr>
                        <a:t> </a:t>
                      </a:r>
                      <a:r>
                        <a:rPr lang="ru-RU" sz="1600" dirty="0" smtClean="0">
                          <a:solidFill>
                            <a:srgbClr val="002060"/>
                          </a:solidFill>
                        </a:rPr>
                        <a:t>(транспорт перевозчика)</a:t>
                      </a:r>
                      <a:r>
                        <a:rPr lang="ru-RU" sz="2400" dirty="0" smtClean="0">
                          <a:solidFill>
                            <a:srgbClr val="002060"/>
                          </a:solidFill>
                        </a:rPr>
                        <a:t>, </a:t>
                      </a:r>
                      <a:r>
                        <a:rPr lang="ru-RU" sz="2400" i="0" baseline="0" dirty="0" smtClean="0">
                          <a:solidFill>
                            <a:srgbClr val="00246C"/>
                          </a:solidFill>
                        </a:rPr>
                        <a:t>50</a:t>
                      </a:r>
                      <a:r>
                        <a:rPr lang="ru-RU" sz="2400" baseline="0" dirty="0" smtClean="0">
                          <a:solidFill>
                            <a:srgbClr val="00246C"/>
                          </a:solidFill>
                        </a:rPr>
                        <a:t> </a:t>
                      </a:r>
                      <a:r>
                        <a:rPr lang="ru-RU" sz="1600" baseline="0" dirty="0" smtClean="0">
                          <a:solidFill>
                            <a:srgbClr val="002060"/>
                          </a:solidFill>
                        </a:rPr>
                        <a:t>(одно тр.средство т.о.) </a:t>
                      </a:r>
                      <a:r>
                        <a:rPr lang="ru-RU" sz="2400" baseline="0" dirty="0" smtClean="0">
                          <a:solidFill>
                            <a:srgbClr val="002060"/>
                          </a:solidFill>
                        </a:rPr>
                        <a:t>или </a:t>
                      </a:r>
                      <a:r>
                        <a:rPr lang="ru-RU" sz="2400" i="0" baseline="0" dirty="0" smtClean="0">
                          <a:solidFill>
                            <a:srgbClr val="00246C"/>
                          </a:solidFill>
                        </a:rPr>
                        <a:t>100</a:t>
                      </a:r>
                      <a:r>
                        <a:rPr lang="ru-RU" sz="2400" baseline="0" dirty="0" smtClean="0">
                          <a:solidFill>
                            <a:srgbClr val="00246C"/>
                          </a:solidFill>
                        </a:rPr>
                        <a:t> </a:t>
                      </a:r>
                      <a:r>
                        <a:rPr lang="ru-RU" sz="1600" baseline="0" dirty="0" smtClean="0">
                          <a:solidFill>
                            <a:srgbClr val="002060"/>
                          </a:solidFill>
                        </a:rPr>
                        <a:t>(два тр.средства </a:t>
                      </a:r>
                      <a:r>
                        <a:rPr lang="ru-RU" sz="1600" baseline="0" dirty="0" err="1" smtClean="0">
                          <a:solidFill>
                            <a:srgbClr val="002060"/>
                          </a:solidFill>
                        </a:rPr>
                        <a:t>там.органа</a:t>
                      </a:r>
                      <a:r>
                        <a:rPr lang="ru-RU" sz="1600" baseline="0" dirty="0" smtClean="0">
                          <a:solidFill>
                            <a:srgbClr val="002060"/>
                          </a:solidFill>
                        </a:rPr>
                        <a:t>)  за каждый полный  и неполный час</a:t>
                      </a:r>
                      <a:endParaRPr lang="ru-RU" sz="16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1300">
                <a:tc>
                  <a:txBody>
                    <a:bodyPr/>
                    <a:lstStyle/>
                    <a:p>
                      <a:pPr>
                        <a:buFont typeface="Arial" pitchFamily="34" charset="0"/>
                        <a:buChar char="•"/>
                      </a:pPr>
                      <a:r>
                        <a:rPr lang="ru-RU" sz="2400" dirty="0" smtClean="0">
                          <a:solidFill>
                            <a:srgbClr val="002060"/>
                          </a:solidFill>
                        </a:rPr>
                        <a:t> </a:t>
                      </a:r>
                      <a:r>
                        <a:rPr lang="ru-RU" sz="2000" b="1" dirty="0" smtClean="0">
                          <a:solidFill>
                            <a:srgbClr val="002060"/>
                          </a:solidFill>
                        </a:rPr>
                        <a:t>за выдачу предварительного решения</a:t>
                      </a:r>
                      <a:r>
                        <a:rPr lang="ru-RU" sz="2400" b="1" dirty="0" smtClean="0">
                          <a:solidFill>
                            <a:srgbClr val="002060"/>
                          </a:solidFill>
                        </a:rPr>
                        <a:t> </a:t>
                      </a:r>
                    </a:p>
                    <a:p>
                      <a:pPr>
                        <a:buFont typeface="Arial" pitchFamily="34" charset="0"/>
                        <a:buNone/>
                      </a:pPr>
                      <a:r>
                        <a:rPr lang="ru-RU" sz="2400" dirty="0" smtClean="0">
                          <a:solidFill>
                            <a:srgbClr val="002060"/>
                          </a:solidFill>
                        </a:rPr>
                        <a:t>(</a:t>
                      </a:r>
                      <a:r>
                        <a:rPr lang="ru-RU" sz="1600" dirty="0" smtClean="0">
                          <a:solidFill>
                            <a:srgbClr val="002060"/>
                          </a:solidFill>
                        </a:rPr>
                        <a:t>о классификации товаров в соответствии с ТН ВЭД ЕАЭС)</a:t>
                      </a:r>
                      <a:r>
                        <a:rPr lang="ru-RU" sz="1600" b="1" dirty="0" smtClean="0">
                          <a:solidFill>
                            <a:srgbClr val="002060"/>
                          </a:solidFill>
                        </a:rPr>
                        <a:t>   </a:t>
                      </a:r>
                      <a:endParaRPr lang="ru-RU" sz="1600" dirty="0">
                        <a:solidFill>
                          <a:srgbClr val="00206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i="0" dirty="0" smtClean="0">
                          <a:solidFill>
                            <a:srgbClr val="00246C"/>
                          </a:solidFill>
                        </a:rPr>
                        <a:t>300</a:t>
                      </a:r>
                      <a:endParaRPr lang="ru-RU" sz="2400" b="1" i="0" dirty="0">
                        <a:solidFill>
                          <a:srgbClr val="0024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76144">
                <a:tc>
                  <a:txBody>
                    <a:bodyPr/>
                    <a:lstStyle/>
                    <a:p>
                      <a:pPr>
                        <a:buFont typeface="Arial" pitchFamily="34" charset="0"/>
                        <a:buChar char="•"/>
                      </a:pPr>
                      <a:r>
                        <a:rPr kumimoji="0" lang="ru-RU" sz="2000" kern="1200" dirty="0" smtClean="0">
                          <a:solidFill>
                            <a:srgbClr val="002060"/>
                          </a:solidFill>
                        </a:rPr>
                        <a:t> </a:t>
                      </a:r>
                      <a:r>
                        <a:rPr kumimoji="0" lang="ru-RU" sz="2000" b="1" kern="1200" dirty="0" smtClean="0">
                          <a:solidFill>
                            <a:srgbClr val="002060"/>
                          </a:solidFill>
                        </a:rPr>
                        <a:t>за включение в реестр банков и небанковских кредитно-финансовых организаций, признанных таможен. органами гарантами уплаты таможенных платежей</a:t>
                      </a:r>
                      <a:endParaRPr lang="ru-RU" sz="2000" b="1" dirty="0">
                        <a:solidFill>
                          <a:srgbClr val="00206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ru-RU" sz="2400" i="0" kern="1200" dirty="0" smtClean="0">
                          <a:solidFill>
                            <a:srgbClr val="00246C"/>
                          </a:solidFill>
                        </a:rPr>
                        <a:t>28 000</a:t>
                      </a:r>
                      <a:endParaRPr lang="ru-RU" sz="2400" b="1" i="0" dirty="0">
                        <a:solidFill>
                          <a:srgbClr val="0024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78269">
                <a:tc>
                  <a:txBody>
                    <a:bodyPr/>
                    <a:lstStyle/>
                    <a:p>
                      <a:pPr>
                        <a:buFont typeface="Arial" pitchFamily="34" charset="0"/>
                        <a:buChar char="•"/>
                      </a:pPr>
                      <a:r>
                        <a:rPr kumimoji="0" lang="ru-RU" sz="2000" b="1" kern="1200" dirty="0" smtClean="0">
                          <a:solidFill>
                            <a:srgbClr val="002060"/>
                          </a:solidFill>
                        </a:rPr>
                        <a:t> выдачу квалификационного аттестата специалиста по таможенному декларированию</a:t>
                      </a:r>
                      <a:endParaRPr lang="ru-RU" sz="2000" b="1" dirty="0">
                        <a:solidFill>
                          <a:srgbClr val="00206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i="0" dirty="0" smtClean="0">
                          <a:solidFill>
                            <a:srgbClr val="00246C"/>
                          </a:solidFill>
                        </a:rPr>
                        <a:t>250</a:t>
                      </a:r>
                      <a:endParaRPr lang="ru-RU" sz="2400" b="1" i="0" dirty="0">
                        <a:solidFill>
                          <a:srgbClr val="0024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9939" y="1500174"/>
            <a:ext cx="1594541" cy="993299"/>
          </a:xfrm>
          <a:prstGeom prst="rect">
            <a:avLst/>
          </a:prstGeom>
          <a:solidFill>
            <a:schemeClr val="bg1">
              <a:lumMod val="40000"/>
              <a:lumOff val="60000"/>
            </a:schemeClr>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sz="1500" b="1" dirty="0">
                <a:solidFill>
                  <a:srgbClr val="002060"/>
                </a:solidFill>
              </a:rPr>
              <a:t>Ввозная ТП</a:t>
            </a:r>
          </a:p>
        </p:txBody>
      </p:sp>
      <p:grpSp>
        <p:nvGrpSpPr>
          <p:cNvPr id="2" name="Группа 9"/>
          <p:cNvGrpSpPr/>
          <p:nvPr/>
        </p:nvGrpSpPr>
        <p:grpSpPr>
          <a:xfrm>
            <a:off x="5786446" y="1500174"/>
            <a:ext cx="1521858" cy="1000132"/>
            <a:chOff x="2866158" y="743470"/>
            <a:chExt cx="2718866" cy="1087546"/>
          </a:xfrm>
          <a:solidFill>
            <a:schemeClr val="bg1">
              <a:lumMod val="40000"/>
              <a:lumOff val="60000"/>
            </a:schemeClr>
          </a:solidFill>
        </p:grpSpPr>
        <p:sp>
          <p:nvSpPr>
            <p:cNvPr id="11" name="Прямоугольник 10"/>
            <p:cNvSpPr/>
            <p:nvPr/>
          </p:nvSpPr>
          <p:spPr>
            <a:xfrm>
              <a:off x="2866158" y="743470"/>
              <a:ext cx="2718866" cy="1087546"/>
            </a:xfrm>
            <a:prstGeom prst="rect">
              <a:avLst/>
            </a:prstGeom>
            <a:grpFill/>
            <a:ln>
              <a:noFill/>
            </a:ln>
            <a:scene3d>
              <a:camera prst="orthographicFront"/>
              <a:lightRig rig="threePt" dir="t"/>
            </a:scene3d>
            <a:sp3d>
              <a:bevelT prst="angle"/>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Прямоугольник 11"/>
            <p:cNvSpPr/>
            <p:nvPr/>
          </p:nvSpPr>
          <p:spPr>
            <a:xfrm>
              <a:off x="2866158" y="743470"/>
              <a:ext cx="2718866" cy="1087546"/>
            </a:xfrm>
            <a:prstGeom prst="rect">
              <a:avLst/>
            </a:prstGeom>
            <a:grp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sz="1500" b="1" dirty="0">
                  <a:solidFill>
                    <a:srgbClr val="002060"/>
                  </a:solidFill>
                </a:rPr>
                <a:t>НДС</a:t>
              </a:r>
            </a:p>
          </p:txBody>
        </p:sp>
      </p:grpSp>
      <p:grpSp>
        <p:nvGrpSpPr>
          <p:cNvPr id="3" name="Группа 12"/>
          <p:cNvGrpSpPr/>
          <p:nvPr/>
        </p:nvGrpSpPr>
        <p:grpSpPr>
          <a:xfrm>
            <a:off x="1835696" y="1500174"/>
            <a:ext cx="1872208" cy="1000132"/>
            <a:chOff x="5829388" y="743470"/>
            <a:chExt cx="2855144" cy="1087546"/>
          </a:xfrm>
          <a:solidFill>
            <a:schemeClr val="bg1">
              <a:lumMod val="40000"/>
              <a:lumOff val="60000"/>
            </a:schemeClr>
          </a:solidFill>
        </p:grpSpPr>
        <p:sp>
          <p:nvSpPr>
            <p:cNvPr id="14" name="Прямоугольник 13"/>
            <p:cNvSpPr/>
            <p:nvPr/>
          </p:nvSpPr>
          <p:spPr>
            <a:xfrm>
              <a:off x="5965666" y="743470"/>
              <a:ext cx="2718866" cy="1087546"/>
            </a:xfrm>
            <a:prstGeom prst="rect">
              <a:avLst/>
            </a:prstGeom>
            <a:grpFill/>
            <a:ln>
              <a:noFill/>
            </a:ln>
            <a:scene3d>
              <a:camera prst="orthographicFront"/>
              <a:lightRig rig="threePt" dir="t"/>
            </a:scene3d>
            <a:sp3d>
              <a:bevelT prst="angle"/>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Прямоугольник 14"/>
            <p:cNvSpPr/>
            <p:nvPr/>
          </p:nvSpPr>
          <p:spPr>
            <a:xfrm>
              <a:off x="5829388" y="743470"/>
              <a:ext cx="2855144" cy="1087546"/>
            </a:xfrm>
            <a:prstGeom prst="rect">
              <a:avLst/>
            </a:prstGeom>
            <a:grp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sz="1500" b="1" dirty="0">
                  <a:solidFill>
                    <a:srgbClr val="002060"/>
                  </a:solidFill>
                </a:rPr>
                <a:t>Вывозная ТП</a:t>
              </a:r>
            </a:p>
          </p:txBody>
        </p:sp>
      </p:grpSp>
      <p:grpSp>
        <p:nvGrpSpPr>
          <p:cNvPr id="4" name="Группа 15"/>
          <p:cNvGrpSpPr/>
          <p:nvPr/>
        </p:nvGrpSpPr>
        <p:grpSpPr>
          <a:xfrm>
            <a:off x="7572396" y="1500174"/>
            <a:ext cx="1392092" cy="1000132"/>
            <a:chOff x="2584854" y="743470"/>
            <a:chExt cx="3000170" cy="1000132"/>
          </a:xfrm>
          <a:solidFill>
            <a:schemeClr val="bg1">
              <a:lumMod val="40000"/>
              <a:lumOff val="60000"/>
            </a:schemeClr>
          </a:solidFill>
        </p:grpSpPr>
        <p:sp>
          <p:nvSpPr>
            <p:cNvPr id="17" name="Прямоугольник 16"/>
            <p:cNvSpPr/>
            <p:nvPr/>
          </p:nvSpPr>
          <p:spPr>
            <a:xfrm>
              <a:off x="2584854" y="743470"/>
              <a:ext cx="3000170" cy="1000132"/>
            </a:xfrm>
            <a:prstGeom prst="rect">
              <a:avLst/>
            </a:prstGeom>
            <a:grpFill/>
            <a:ln>
              <a:noFill/>
            </a:ln>
            <a:scene3d>
              <a:camera prst="orthographicFront"/>
              <a:lightRig rig="threePt" dir="t"/>
            </a:scene3d>
            <a:sp3d>
              <a:bevelT prst="angle"/>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Прямоугольник 17"/>
            <p:cNvSpPr/>
            <p:nvPr/>
          </p:nvSpPr>
          <p:spPr>
            <a:xfrm>
              <a:off x="2584854" y="743470"/>
              <a:ext cx="3000170" cy="992722"/>
            </a:xfrm>
            <a:prstGeom prst="rect">
              <a:avLst/>
            </a:prstGeom>
            <a:grp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sz="1500" b="1" dirty="0">
                  <a:solidFill>
                    <a:srgbClr val="002060"/>
                  </a:solidFill>
                </a:rPr>
                <a:t>Таможенные сборы</a:t>
              </a:r>
            </a:p>
          </p:txBody>
        </p:sp>
      </p:grpSp>
      <p:grpSp>
        <p:nvGrpSpPr>
          <p:cNvPr id="5" name="Группа 18"/>
          <p:cNvGrpSpPr/>
          <p:nvPr/>
        </p:nvGrpSpPr>
        <p:grpSpPr>
          <a:xfrm>
            <a:off x="3851920" y="1500174"/>
            <a:ext cx="1728192" cy="1016108"/>
            <a:chOff x="2299728" y="743470"/>
            <a:chExt cx="3285296" cy="1087546"/>
          </a:xfrm>
          <a:solidFill>
            <a:schemeClr val="bg1">
              <a:lumMod val="40000"/>
              <a:lumOff val="60000"/>
            </a:schemeClr>
          </a:solidFill>
        </p:grpSpPr>
        <p:sp>
          <p:nvSpPr>
            <p:cNvPr id="20" name="Прямоугольник 19"/>
            <p:cNvSpPr/>
            <p:nvPr/>
          </p:nvSpPr>
          <p:spPr>
            <a:xfrm>
              <a:off x="2413014" y="743470"/>
              <a:ext cx="2718866" cy="1087546"/>
            </a:xfrm>
            <a:prstGeom prst="rect">
              <a:avLst/>
            </a:prstGeom>
            <a:grpFill/>
            <a:ln>
              <a:noFill/>
            </a:ln>
            <a:scene3d>
              <a:camera prst="orthographicFront"/>
              <a:lightRig rig="threePt" dir="t"/>
            </a:scene3d>
            <a:sp3d>
              <a:bevelT prst="angle"/>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Прямоугольник 20"/>
            <p:cNvSpPr/>
            <p:nvPr/>
          </p:nvSpPr>
          <p:spPr>
            <a:xfrm>
              <a:off x="2299728" y="743470"/>
              <a:ext cx="3285296" cy="1087546"/>
            </a:xfrm>
            <a:prstGeom prst="rect">
              <a:avLst/>
            </a:prstGeom>
            <a:grp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sz="1500" b="1" dirty="0">
                  <a:solidFill>
                    <a:srgbClr val="002060"/>
                  </a:solidFill>
                </a:rPr>
                <a:t>Акцизы</a:t>
              </a:r>
            </a:p>
          </p:txBody>
        </p:sp>
      </p:grpSp>
      <p:sp>
        <p:nvSpPr>
          <p:cNvPr id="27" name="Прямоугольник 26"/>
          <p:cNvSpPr/>
          <p:nvPr/>
        </p:nvSpPr>
        <p:spPr>
          <a:xfrm>
            <a:off x="0" y="2786058"/>
            <a:ext cx="1785918"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500" b="1" dirty="0" smtClean="0">
                <a:solidFill>
                  <a:srgbClr val="002060"/>
                </a:solidFill>
              </a:rPr>
              <a:t>Решение </a:t>
            </a:r>
            <a:r>
              <a:rPr lang="ru-RU" sz="1500" b="1" dirty="0">
                <a:solidFill>
                  <a:srgbClr val="002060"/>
                </a:solidFill>
              </a:rPr>
              <a:t>Совета Евразийской экономической комиссии от 16 июля 2012 года № 54 </a:t>
            </a:r>
          </a:p>
          <a:p>
            <a:pPr>
              <a:defRPr/>
            </a:pPr>
            <a:endParaRPr lang="ru-RU" sz="1500" b="1" dirty="0">
              <a:solidFill>
                <a:srgbClr val="002060"/>
              </a:solidFill>
            </a:endParaRPr>
          </a:p>
          <a:p>
            <a:pPr algn="ctr">
              <a:defRPr/>
            </a:pPr>
            <a:r>
              <a:rPr lang="ru-RU" sz="1500" b="1" dirty="0">
                <a:solidFill>
                  <a:srgbClr val="002060"/>
                </a:solidFill>
              </a:rPr>
              <a:t>(Единый таможенный тариф ЕАЭС– ЕТТ ЕАЭС) </a:t>
            </a:r>
          </a:p>
        </p:txBody>
      </p:sp>
      <p:sp>
        <p:nvSpPr>
          <p:cNvPr id="28" name="Прямоугольник 27"/>
          <p:cNvSpPr/>
          <p:nvPr/>
        </p:nvSpPr>
        <p:spPr>
          <a:xfrm>
            <a:off x="1857356" y="2786058"/>
            <a:ext cx="2000264"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500" b="1" dirty="0">
                <a:solidFill>
                  <a:srgbClr val="002060"/>
                </a:solidFill>
              </a:rPr>
              <a:t>Указы Президента Республики Беларусь:</a:t>
            </a:r>
          </a:p>
          <a:p>
            <a:pPr>
              <a:defRPr/>
            </a:pPr>
            <a:endParaRPr lang="ru-RU" sz="1500" b="1" dirty="0">
              <a:solidFill>
                <a:srgbClr val="002060"/>
              </a:solidFill>
            </a:endParaRPr>
          </a:p>
          <a:p>
            <a:pPr>
              <a:defRPr/>
            </a:pPr>
            <a:r>
              <a:rPr lang="ru-RU" sz="1500" b="1" dirty="0">
                <a:solidFill>
                  <a:srgbClr val="002060"/>
                </a:solidFill>
              </a:rPr>
              <a:t>№ 522 от 09.10.10 ;</a:t>
            </a:r>
          </a:p>
          <a:p>
            <a:pPr>
              <a:defRPr/>
            </a:pPr>
            <a:r>
              <a:rPr lang="ru-RU" sz="1500" b="1" dirty="0">
                <a:solidFill>
                  <a:srgbClr val="002060"/>
                </a:solidFill>
              </a:rPr>
              <a:t>№ 40 от 01.02.2011; </a:t>
            </a:r>
          </a:p>
          <a:p>
            <a:pPr>
              <a:defRPr/>
            </a:pPr>
            <a:r>
              <a:rPr lang="ru-RU" sz="1500" b="1" dirty="0">
                <a:solidFill>
                  <a:srgbClr val="002060"/>
                </a:solidFill>
              </a:rPr>
              <a:t>№ 272 от 21.05.2010;</a:t>
            </a:r>
          </a:p>
          <a:p>
            <a:pPr>
              <a:defRPr/>
            </a:pPr>
            <a:r>
              <a:rPr lang="ru-RU" sz="1500" b="1" dirty="0">
                <a:solidFill>
                  <a:srgbClr val="002060"/>
                </a:solidFill>
              </a:rPr>
              <a:t>№ 400 от 05.09.2013г. </a:t>
            </a:r>
          </a:p>
          <a:p>
            <a:pPr>
              <a:defRPr/>
            </a:pPr>
            <a:r>
              <a:rPr lang="ru-RU" sz="1500" b="1" dirty="0">
                <a:solidFill>
                  <a:srgbClr val="002060"/>
                </a:solidFill>
              </a:rPr>
              <a:t>№ 716 от 31.12.2010 г. (ПСМ № 1932 от 31.12.2010г.)</a:t>
            </a:r>
          </a:p>
          <a:p>
            <a:pPr>
              <a:defRPr/>
            </a:pPr>
            <a:endParaRPr lang="ru-RU" sz="1500" b="1" dirty="0">
              <a:solidFill>
                <a:srgbClr val="002060"/>
              </a:solidFill>
            </a:endParaRPr>
          </a:p>
        </p:txBody>
      </p:sp>
      <p:sp>
        <p:nvSpPr>
          <p:cNvPr id="29" name="Прямоугольник 28"/>
          <p:cNvSpPr/>
          <p:nvPr/>
        </p:nvSpPr>
        <p:spPr>
          <a:xfrm>
            <a:off x="3929058" y="2786058"/>
            <a:ext cx="1785950"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500" b="1" dirty="0" smtClean="0">
                <a:solidFill>
                  <a:srgbClr val="002060"/>
                </a:solidFill>
              </a:rPr>
              <a:t>Указ </a:t>
            </a:r>
          </a:p>
          <a:p>
            <a:pPr algn="ctr">
              <a:defRPr/>
            </a:pPr>
            <a:r>
              <a:rPr lang="ru-RU" sz="1500" b="1" dirty="0" smtClean="0">
                <a:solidFill>
                  <a:srgbClr val="002060"/>
                </a:solidFill>
              </a:rPr>
              <a:t>Президента</a:t>
            </a:r>
          </a:p>
          <a:p>
            <a:pPr algn="ctr">
              <a:defRPr/>
            </a:pPr>
            <a:r>
              <a:rPr lang="ru-RU" sz="1500" b="1" dirty="0" smtClean="0">
                <a:solidFill>
                  <a:srgbClr val="002060"/>
                </a:solidFill>
              </a:rPr>
              <a:t>Республики</a:t>
            </a:r>
          </a:p>
          <a:p>
            <a:pPr algn="ctr">
              <a:defRPr/>
            </a:pPr>
            <a:r>
              <a:rPr lang="ru-RU" sz="1500" b="1" dirty="0" smtClean="0">
                <a:solidFill>
                  <a:srgbClr val="002060"/>
                </a:solidFill>
              </a:rPr>
              <a:t>Беларусь</a:t>
            </a:r>
          </a:p>
          <a:p>
            <a:pPr algn="ctr">
              <a:defRPr/>
            </a:pPr>
            <a:r>
              <a:rPr lang="ru-RU" sz="1500" b="1" dirty="0" smtClean="0">
                <a:solidFill>
                  <a:srgbClr val="002060"/>
                </a:solidFill>
              </a:rPr>
              <a:t>№29 от 25.01.2018г.</a:t>
            </a:r>
            <a:endParaRPr lang="ru-RU" sz="1500" b="1" dirty="0">
              <a:solidFill>
                <a:srgbClr val="002060"/>
              </a:solidFill>
            </a:endParaRPr>
          </a:p>
        </p:txBody>
      </p:sp>
      <p:sp>
        <p:nvSpPr>
          <p:cNvPr id="31" name="Прямоугольник 30"/>
          <p:cNvSpPr/>
          <p:nvPr/>
        </p:nvSpPr>
        <p:spPr>
          <a:xfrm>
            <a:off x="5857884" y="2786058"/>
            <a:ext cx="1571636"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500" b="1" dirty="0">
                <a:solidFill>
                  <a:srgbClr val="002060"/>
                </a:solidFill>
              </a:rPr>
              <a:t>Налоговый кодекс Республики Беларусь</a:t>
            </a:r>
          </a:p>
        </p:txBody>
      </p:sp>
      <p:sp>
        <p:nvSpPr>
          <p:cNvPr id="32" name="Прямоугольник 31"/>
          <p:cNvSpPr/>
          <p:nvPr/>
        </p:nvSpPr>
        <p:spPr>
          <a:xfrm>
            <a:off x="7572364" y="2786058"/>
            <a:ext cx="1392124"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500" b="1" dirty="0">
                <a:solidFill>
                  <a:srgbClr val="002060"/>
                </a:solidFill>
              </a:rPr>
              <a:t>Указ Президента Республики Беларусь </a:t>
            </a:r>
          </a:p>
          <a:p>
            <a:pPr algn="ctr">
              <a:defRPr/>
            </a:pPr>
            <a:endParaRPr lang="ru-RU" sz="1500" b="1" dirty="0">
              <a:solidFill>
                <a:srgbClr val="002060"/>
              </a:solidFill>
            </a:endParaRPr>
          </a:p>
          <a:p>
            <a:pPr algn="ctr">
              <a:defRPr/>
            </a:pPr>
            <a:r>
              <a:rPr lang="ru-RU" sz="1500" b="1" dirty="0">
                <a:solidFill>
                  <a:srgbClr val="002060"/>
                </a:solidFill>
              </a:rPr>
              <a:t>№ 443 от 13.07.2006г</a:t>
            </a:r>
          </a:p>
        </p:txBody>
      </p:sp>
      <p:sp>
        <p:nvSpPr>
          <p:cNvPr id="25" name="Заголовок 1"/>
          <p:cNvSpPr>
            <a:spLocks noGrp="1"/>
          </p:cNvSpPr>
          <p:nvPr>
            <p:ph type="title"/>
          </p:nvPr>
        </p:nvSpPr>
        <p:spPr>
          <a:xfrm>
            <a:off x="571472" y="142852"/>
            <a:ext cx="7901014" cy="121444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defRPr/>
            </a:pP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СТАВКИ ДЛЯ ИСЧИСЛЕНИЯ УСТАНОВЛЕНЫ:</a:t>
            </a:r>
            <a:endPar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3785" y="1285860"/>
            <a:ext cx="1594541" cy="993299"/>
          </a:xfrm>
          <a:prstGeom prst="rect">
            <a:avLst/>
          </a:prstGeom>
          <a:solidFill>
            <a:schemeClr val="bg1">
              <a:lumMod val="40000"/>
              <a:lumOff val="60000"/>
            </a:schemeClr>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b="1" dirty="0">
                <a:solidFill>
                  <a:srgbClr val="002060"/>
                </a:solidFill>
              </a:rPr>
              <a:t>Ввозная ТП</a:t>
            </a:r>
          </a:p>
        </p:txBody>
      </p:sp>
      <p:grpSp>
        <p:nvGrpSpPr>
          <p:cNvPr id="2" name="Группа 9"/>
          <p:cNvGrpSpPr/>
          <p:nvPr/>
        </p:nvGrpSpPr>
        <p:grpSpPr>
          <a:xfrm>
            <a:off x="5786446" y="1285860"/>
            <a:ext cx="1714512" cy="1000132"/>
            <a:chOff x="2866158" y="743470"/>
            <a:chExt cx="2837078" cy="1087546"/>
          </a:xfrm>
          <a:solidFill>
            <a:schemeClr val="bg1">
              <a:lumMod val="40000"/>
              <a:lumOff val="60000"/>
            </a:schemeClr>
          </a:solidFill>
        </p:grpSpPr>
        <p:sp>
          <p:nvSpPr>
            <p:cNvPr id="11" name="Прямоугольник 10"/>
            <p:cNvSpPr/>
            <p:nvPr/>
          </p:nvSpPr>
          <p:spPr>
            <a:xfrm>
              <a:off x="2866158" y="743470"/>
              <a:ext cx="2718866" cy="1087546"/>
            </a:xfrm>
            <a:prstGeom prst="rect">
              <a:avLst/>
            </a:prstGeom>
            <a:grpFill/>
            <a:ln>
              <a:noFill/>
            </a:ln>
            <a:scene3d>
              <a:camera prst="orthographicFront"/>
              <a:lightRig rig="threePt" dir="t"/>
            </a:scene3d>
            <a:sp3d>
              <a:bevelT prst="angle"/>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Прямоугольник 11"/>
            <p:cNvSpPr/>
            <p:nvPr/>
          </p:nvSpPr>
          <p:spPr>
            <a:xfrm>
              <a:off x="2984370" y="743470"/>
              <a:ext cx="2718866" cy="1087546"/>
            </a:xfrm>
            <a:prstGeom prst="rect">
              <a:avLst/>
            </a:prstGeom>
            <a:grp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b="1" dirty="0">
                  <a:solidFill>
                    <a:srgbClr val="002060"/>
                  </a:solidFill>
                </a:rPr>
                <a:t>НДС</a:t>
              </a:r>
            </a:p>
          </p:txBody>
        </p:sp>
      </p:grpSp>
      <p:grpSp>
        <p:nvGrpSpPr>
          <p:cNvPr id="3" name="Группа 12"/>
          <p:cNvGrpSpPr/>
          <p:nvPr/>
        </p:nvGrpSpPr>
        <p:grpSpPr>
          <a:xfrm>
            <a:off x="1785918" y="1285860"/>
            <a:ext cx="1857388" cy="1000132"/>
            <a:chOff x="5965666" y="743470"/>
            <a:chExt cx="2718866" cy="1087546"/>
          </a:xfrm>
          <a:solidFill>
            <a:schemeClr val="bg1">
              <a:lumMod val="40000"/>
              <a:lumOff val="60000"/>
            </a:schemeClr>
          </a:solidFill>
        </p:grpSpPr>
        <p:sp>
          <p:nvSpPr>
            <p:cNvPr id="14" name="Прямоугольник 13"/>
            <p:cNvSpPr/>
            <p:nvPr/>
          </p:nvSpPr>
          <p:spPr>
            <a:xfrm>
              <a:off x="5965666" y="743470"/>
              <a:ext cx="2718866" cy="1087546"/>
            </a:xfrm>
            <a:prstGeom prst="rect">
              <a:avLst/>
            </a:prstGeom>
            <a:grpFill/>
            <a:ln>
              <a:noFill/>
            </a:ln>
            <a:scene3d>
              <a:camera prst="orthographicFront"/>
              <a:lightRig rig="threePt" dir="t"/>
            </a:scene3d>
            <a:sp3d>
              <a:bevelT prst="angle"/>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Прямоугольник 14"/>
            <p:cNvSpPr/>
            <p:nvPr/>
          </p:nvSpPr>
          <p:spPr>
            <a:xfrm>
              <a:off x="5965666" y="743470"/>
              <a:ext cx="2718866" cy="1087546"/>
            </a:xfrm>
            <a:prstGeom prst="rect">
              <a:avLst/>
            </a:prstGeom>
            <a:grp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b="1" dirty="0">
                  <a:solidFill>
                    <a:srgbClr val="002060"/>
                  </a:solidFill>
                </a:rPr>
                <a:t>Вывозная ТП</a:t>
              </a:r>
            </a:p>
          </p:txBody>
        </p:sp>
      </p:grpSp>
      <p:grpSp>
        <p:nvGrpSpPr>
          <p:cNvPr id="4" name="Группа 15"/>
          <p:cNvGrpSpPr/>
          <p:nvPr/>
        </p:nvGrpSpPr>
        <p:grpSpPr>
          <a:xfrm>
            <a:off x="7572396" y="1214422"/>
            <a:ext cx="1571604" cy="1071570"/>
            <a:chOff x="2584854" y="672032"/>
            <a:chExt cx="3000170" cy="1071570"/>
          </a:xfrm>
          <a:solidFill>
            <a:schemeClr val="bg1">
              <a:lumMod val="40000"/>
              <a:lumOff val="60000"/>
            </a:schemeClr>
          </a:solidFill>
        </p:grpSpPr>
        <p:sp>
          <p:nvSpPr>
            <p:cNvPr id="17" name="Прямоугольник 16"/>
            <p:cNvSpPr/>
            <p:nvPr/>
          </p:nvSpPr>
          <p:spPr>
            <a:xfrm>
              <a:off x="2584854" y="743470"/>
              <a:ext cx="3000170" cy="1000132"/>
            </a:xfrm>
            <a:prstGeom prst="rect">
              <a:avLst/>
            </a:prstGeom>
            <a:grpFill/>
            <a:ln>
              <a:noFill/>
            </a:ln>
            <a:scene3d>
              <a:camera prst="orthographicFront"/>
              <a:lightRig rig="threePt" dir="t"/>
            </a:scene3d>
            <a:sp3d>
              <a:bevelT prst="angle"/>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Прямоугольник 17"/>
            <p:cNvSpPr/>
            <p:nvPr/>
          </p:nvSpPr>
          <p:spPr>
            <a:xfrm>
              <a:off x="2584854" y="672032"/>
              <a:ext cx="3000170" cy="1016108"/>
            </a:xfrm>
            <a:prstGeom prst="rect">
              <a:avLst/>
            </a:prstGeom>
            <a:grp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b="1" dirty="0">
                  <a:solidFill>
                    <a:srgbClr val="002060"/>
                  </a:solidFill>
                </a:rPr>
                <a:t>Таможен. сборы</a:t>
              </a:r>
            </a:p>
          </p:txBody>
        </p:sp>
      </p:grpSp>
      <p:grpSp>
        <p:nvGrpSpPr>
          <p:cNvPr id="5" name="Группа 18"/>
          <p:cNvGrpSpPr/>
          <p:nvPr/>
        </p:nvGrpSpPr>
        <p:grpSpPr>
          <a:xfrm>
            <a:off x="3714744" y="1285860"/>
            <a:ext cx="2071702" cy="1016108"/>
            <a:chOff x="2186442" y="743470"/>
            <a:chExt cx="3285296" cy="1087546"/>
          </a:xfrm>
          <a:solidFill>
            <a:schemeClr val="bg1">
              <a:lumMod val="40000"/>
              <a:lumOff val="60000"/>
            </a:schemeClr>
          </a:solidFill>
        </p:grpSpPr>
        <p:sp>
          <p:nvSpPr>
            <p:cNvPr id="20" name="Прямоугольник 19"/>
            <p:cNvSpPr/>
            <p:nvPr/>
          </p:nvSpPr>
          <p:spPr>
            <a:xfrm>
              <a:off x="2413014" y="743470"/>
              <a:ext cx="2718866" cy="1087546"/>
            </a:xfrm>
            <a:prstGeom prst="rect">
              <a:avLst/>
            </a:prstGeom>
            <a:grpFill/>
            <a:ln>
              <a:noFill/>
            </a:ln>
            <a:scene3d>
              <a:camera prst="orthographicFront"/>
              <a:lightRig rig="threePt" dir="t"/>
            </a:scene3d>
            <a:sp3d>
              <a:bevelT prst="angle"/>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Прямоугольник 20"/>
            <p:cNvSpPr/>
            <p:nvPr/>
          </p:nvSpPr>
          <p:spPr>
            <a:xfrm>
              <a:off x="2186442" y="743470"/>
              <a:ext cx="3285296" cy="1087546"/>
            </a:xfrm>
            <a:prstGeom prst="rect">
              <a:avLst/>
            </a:prstGeom>
            <a:grp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ru-RU" b="1" dirty="0">
                  <a:solidFill>
                    <a:srgbClr val="002060"/>
                  </a:solidFill>
                </a:rPr>
                <a:t>Акцизы</a:t>
              </a:r>
            </a:p>
          </p:txBody>
        </p:sp>
      </p:grpSp>
      <p:sp>
        <p:nvSpPr>
          <p:cNvPr id="27" name="Прямоугольник 26"/>
          <p:cNvSpPr/>
          <p:nvPr/>
        </p:nvSpPr>
        <p:spPr>
          <a:xfrm>
            <a:off x="0" y="2571744"/>
            <a:ext cx="1785918"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dirty="0">
                <a:solidFill>
                  <a:schemeClr val="accent1">
                    <a:lumMod val="50000"/>
                  </a:schemeClr>
                </a:solidFill>
              </a:rPr>
              <a:t>таможенная стоимость </a:t>
            </a:r>
            <a:r>
              <a:rPr lang="ru-RU" b="1" dirty="0">
                <a:solidFill>
                  <a:srgbClr val="002060"/>
                </a:solidFill>
              </a:rPr>
              <a:t>товаров и (или) их </a:t>
            </a:r>
            <a:r>
              <a:rPr lang="ru-RU" b="1" dirty="0">
                <a:solidFill>
                  <a:schemeClr val="accent1">
                    <a:lumMod val="50000"/>
                  </a:schemeClr>
                </a:solidFill>
              </a:rPr>
              <a:t>физическая характеристика </a:t>
            </a:r>
            <a:r>
              <a:rPr lang="ru-RU" b="1" dirty="0">
                <a:solidFill>
                  <a:srgbClr val="002060"/>
                </a:solidFill>
              </a:rPr>
              <a:t>в натуральном выражении</a:t>
            </a:r>
          </a:p>
        </p:txBody>
      </p:sp>
      <p:sp>
        <p:nvSpPr>
          <p:cNvPr id="28" name="Прямоугольник 27"/>
          <p:cNvSpPr/>
          <p:nvPr/>
        </p:nvSpPr>
        <p:spPr>
          <a:xfrm>
            <a:off x="1857356" y="2571744"/>
            <a:ext cx="2000264"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dirty="0">
                <a:solidFill>
                  <a:schemeClr val="accent1">
                    <a:lumMod val="50000"/>
                  </a:schemeClr>
                </a:solidFill>
              </a:rPr>
              <a:t>таможенная стоимость </a:t>
            </a:r>
            <a:r>
              <a:rPr lang="ru-RU" b="1" dirty="0">
                <a:solidFill>
                  <a:srgbClr val="002060"/>
                </a:solidFill>
              </a:rPr>
              <a:t>товаров и (или) </a:t>
            </a:r>
            <a:r>
              <a:rPr lang="ru-RU" b="1" dirty="0">
                <a:solidFill>
                  <a:schemeClr val="accent1">
                    <a:lumMod val="50000"/>
                  </a:schemeClr>
                </a:solidFill>
              </a:rPr>
              <a:t>их физическая характеристика </a:t>
            </a:r>
            <a:r>
              <a:rPr lang="ru-RU" b="1" dirty="0">
                <a:solidFill>
                  <a:srgbClr val="002060"/>
                </a:solidFill>
              </a:rPr>
              <a:t>в натуральном выражении</a:t>
            </a:r>
          </a:p>
          <a:p>
            <a:pPr>
              <a:defRPr/>
            </a:pPr>
            <a:endParaRPr lang="ru-RU" b="1" dirty="0">
              <a:solidFill>
                <a:srgbClr val="002060"/>
              </a:solidFill>
            </a:endParaRPr>
          </a:p>
        </p:txBody>
      </p:sp>
      <p:sp>
        <p:nvSpPr>
          <p:cNvPr id="29" name="Прямоугольник 28"/>
          <p:cNvSpPr/>
          <p:nvPr/>
        </p:nvSpPr>
        <p:spPr>
          <a:xfrm>
            <a:off x="3929058" y="2571744"/>
            <a:ext cx="1785950"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buFont typeface="Wingdings" pitchFamily="2" charset="2"/>
              <a:buChar char="ü"/>
              <a:defRPr/>
            </a:pPr>
            <a:r>
              <a:rPr lang="ru-RU" b="1" dirty="0">
                <a:solidFill>
                  <a:schemeClr val="accent1">
                    <a:lumMod val="50000"/>
                  </a:schemeClr>
                </a:solidFill>
              </a:rPr>
              <a:t>объем </a:t>
            </a:r>
            <a:r>
              <a:rPr lang="ru-RU" b="1" dirty="0">
                <a:solidFill>
                  <a:srgbClr val="002060"/>
                </a:solidFill>
              </a:rPr>
              <a:t>подакцизных товаров в натуральном выражении</a:t>
            </a:r>
          </a:p>
          <a:p>
            <a:pPr>
              <a:buFont typeface="Wingdings" pitchFamily="2" charset="2"/>
              <a:buChar char="ü"/>
              <a:defRPr/>
            </a:pPr>
            <a:endParaRPr lang="ru-RU" b="1" dirty="0">
              <a:solidFill>
                <a:srgbClr val="002060"/>
              </a:solidFill>
            </a:endParaRPr>
          </a:p>
          <a:p>
            <a:pPr algn="ctr">
              <a:buFont typeface="Wingdings" pitchFamily="2" charset="2"/>
              <a:buChar char="ü"/>
              <a:defRPr/>
            </a:pPr>
            <a:r>
              <a:rPr lang="ru-RU" b="1" u="sng" dirty="0">
                <a:solidFill>
                  <a:srgbClr val="002060"/>
                </a:solidFill>
              </a:rPr>
              <a:t>сумма:</a:t>
            </a:r>
            <a:endParaRPr lang="ru-RU" i="1" u="sng" dirty="0">
              <a:solidFill>
                <a:srgbClr val="002060"/>
              </a:solidFill>
            </a:endParaRPr>
          </a:p>
          <a:p>
            <a:pPr algn="ctr">
              <a:defRPr/>
            </a:pPr>
            <a:r>
              <a:rPr lang="ru-RU" b="1" dirty="0">
                <a:solidFill>
                  <a:schemeClr val="accent1">
                    <a:lumMod val="50000"/>
                  </a:schemeClr>
                </a:solidFill>
              </a:rPr>
              <a:t>таможенной стоимости</a:t>
            </a:r>
            <a:r>
              <a:rPr lang="ru-RU" dirty="0">
                <a:solidFill>
                  <a:srgbClr val="002060"/>
                </a:solidFill>
              </a:rPr>
              <a:t>;</a:t>
            </a:r>
            <a:endParaRPr lang="ru-RU" i="1" dirty="0">
              <a:solidFill>
                <a:srgbClr val="002060"/>
              </a:solidFill>
            </a:endParaRPr>
          </a:p>
          <a:p>
            <a:pPr algn="ctr">
              <a:defRPr/>
            </a:pPr>
            <a:r>
              <a:rPr lang="ru-RU" b="1" dirty="0">
                <a:solidFill>
                  <a:srgbClr val="002060"/>
                </a:solidFill>
              </a:rPr>
              <a:t>подлежащих уплате сумм </a:t>
            </a:r>
            <a:r>
              <a:rPr lang="ru-RU" b="1" dirty="0">
                <a:solidFill>
                  <a:schemeClr val="accent1">
                    <a:lumMod val="50000"/>
                  </a:schemeClr>
                </a:solidFill>
              </a:rPr>
              <a:t>таможенных пошлин</a:t>
            </a:r>
            <a:endParaRPr lang="ru-RU" i="1" dirty="0">
              <a:solidFill>
                <a:schemeClr val="accent1">
                  <a:lumMod val="50000"/>
                </a:schemeClr>
              </a:solidFill>
            </a:endParaRPr>
          </a:p>
        </p:txBody>
      </p:sp>
      <p:sp>
        <p:nvSpPr>
          <p:cNvPr id="31" name="Прямоугольник 30"/>
          <p:cNvSpPr/>
          <p:nvPr/>
        </p:nvSpPr>
        <p:spPr>
          <a:xfrm>
            <a:off x="5786446" y="2571744"/>
            <a:ext cx="1714512"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u="sng" dirty="0">
                <a:solidFill>
                  <a:srgbClr val="002060"/>
                </a:solidFill>
              </a:rPr>
              <a:t>сумма</a:t>
            </a:r>
            <a:r>
              <a:rPr lang="ru-RU" b="1" dirty="0">
                <a:solidFill>
                  <a:srgbClr val="002060"/>
                </a:solidFill>
              </a:rPr>
              <a:t>:</a:t>
            </a:r>
          </a:p>
          <a:p>
            <a:pPr algn="ctr">
              <a:defRPr/>
            </a:pPr>
            <a:endParaRPr lang="ru-RU" b="1" dirty="0">
              <a:solidFill>
                <a:srgbClr val="002060"/>
              </a:solidFill>
            </a:endParaRPr>
          </a:p>
          <a:p>
            <a:pPr algn="ctr">
              <a:defRPr/>
            </a:pPr>
            <a:r>
              <a:rPr lang="ru-RU" b="1" dirty="0">
                <a:solidFill>
                  <a:schemeClr val="accent1">
                    <a:lumMod val="50000"/>
                  </a:schemeClr>
                </a:solidFill>
              </a:rPr>
              <a:t>таможенной стоимости </a:t>
            </a:r>
            <a:r>
              <a:rPr lang="ru-RU" b="1" dirty="0">
                <a:solidFill>
                  <a:srgbClr val="002060"/>
                </a:solidFill>
              </a:rPr>
              <a:t>товаров;</a:t>
            </a:r>
          </a:p>
          <a:p>
            <a:pPr algn="ctr">
              <a:defRPr/>
            </a:pPr>
            <a:r>
              <a:rPr lang="ru-RU" b="1" dirty="0">
                <a:solidFill>
                  <a:srgbClr val="002060"/>
                </a:solidFill>
              </a:rPr>
              <a:t>подлежащих уплате сумм </a:t>
            </a:r>
            <a:r>
              <a:rPr lang="ru-RU" b="1" dirty="0">
                <a:solidFill>
                  <a:schemeClr val="accent1">
                    <a:lumMod val="50000"/>
                  </a:schemeClr>
                </a:solidFill>
              </a:rPr>
              <a:t>таможенных   пошлин</a:t>
            </a:r>
            <a:r>
              <a:rPr lang="ru-RU" b="1" dirty="0">
                <a:solidFill>
                  <a:srgbClr val="002060"/>
                </a:solidFill>
              </a:rPr>
              <a:t>, подлежащих уплате сумм </a:t>
            </a:r>
            <a:r>
              <a:rPr lang="ru-RU" b="1" dirty="0">
                <a:solidFill>
                  <a:schemeClr val="accent1">
                    <a:lumMod val="50000"/>
                  </a:schemeClr>
                </a:solidFill>
              </a:rPr>
              <a:t>акцизов</a:t>
            </a:r>
          </a:p>
        </p:txBody>
      </p:sp>
      <p:sp>
        <p:nvSpPr>
          <p:cNvPr id="32" name="Прямоугольник 31"/>
          <p:cNvSpPr/>
          <p:nvPr/>
        </p:nvSpPr>
        <p:spPr>
          <a:xfrm>
            <a:off x="7643834" y="2571744"/>
            <a:ext cx="1500166" cy="3714776"/>
          </a:xfrm>
          <a:prstGeom prst="rect">
            <a:avLst/>
          </a:prstGeom>
          <a:solidFill>
            <a:schemeClr val="bg1">
              <a:lumMod val="40000"/>
              <a:lumOff val="60000"/>
            </a:schemeClr>
          </a:solidFill>
          <a:ln>
            <a:no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dirty="0">
                <a:solidFill>
                  <a:srgbClr val="002060"/>
                </a:solidFill>
              </a:rPr>
              <a:t>-</a:t>
            </a:r>
          </a:p>
        </p:txBody>
      </p:sp>
      <p:sp>
        <p:nvSpPr>
          <p:cNvPr id="25" name="Заголовок 1"/>
          <p:cNvSpPr>
            <a:spLocks noGrp="1"/>
          </p:cNvSpPr>
          <p:nvPr>
            <p:ph type="title"/>
          </p:nvPr>
        </p:nvSpPr>
        <p:spPr>
          <a:xfrm>
            <a:off x="571472" y="142852"/>
            <a:ext cx="7901014" cy="785818"/>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defRPr/>
            </a:pP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БАЗА ДЛЯ ИСЧИСЛЕНИЯ</a:t>
            </a:r>
            <a:endPar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866900" y="925513"/>
            <a:ext cx="184150" cy="366712"/>
          </a:xfrm>
          <a:prstGeom prst="rect">
            <a:avLst/>
          </a:prstGeom>
          <a:noFill/>
          <a:ln w="9525">
            <a:noFill/>
            <a:miter lim="800000"/>
            <a:headEnd/>
            <a:tailEnd/>
          </a:ln>
        </p:spPr>
        <p:txBody>
          <a:bodyPr wrap="none">
            <a:spAutoFit/>
          </a:bodyPr>
          <a:lstStyle/>
          <a:p>
            <a:endParaRPr lang="ru-RU"/>
          </a:p>
        </p:txBody>
      </p:sp>
      <p:sp>
        <p:nvSpPr>
          <p:cNvPr id="17" name="Rectangle 4"/>
          <p:cNvSpPr txBox="1">
            <a:spLocks noChangeArrowheads="1"/>
          </p:cNvSpPr>
          <p:nvPr/>
        </p:nvSpPr>
        <p:spPr>
          <a:xfrm>
            <a:off x="0" y="1000108"/>
            <a:ext cx="9144000" cy="2571768"/>
          </a:xfrm>
          <a:prstGeom prst="rect">
            <a:avLst/>
          </a:prstGeom>
          <a:scene3d>
            <a:camera prst="perspectiveAbove"/>
            <a:lightRig rig="threePt" dir="t"/>
          </a:scene3d>
        </p:spPr>
        <p:txBody>
          <a:bodyPr/>
          <a:lstStyle/>
          <a:p>
            <a:pPr algn="ctr">
              <a:defRPr/>
            </a:pPr>
            <a:endParaRPr lang="en-US" sz="2400" b="1" kern="0" dirty="0">
              <a:ln>
                <a:solidFill>
                  <a:schemeClr val="accent1">
                    <a:lumMod val="10000"/>
                  </a:schemeClr>
                </a:solidFill>
              </a:ln>
              <a:solidFill>
                <a:srgbClr val="800080"/>
              </a:solidFill>
              <a:latin typeface="Franklin Gothic Medium" pitchFamily="34" charset="0"/>
              <a:ea typeface="+mj-ea"/>
              <a:cs typeface="+mj-cs"/>
            </a:endParaRPr>
          </a:p>
        </p:txBody>
      </p:sp>
      <p:sp>
        <p:nvSpPr>
          <p:cNvPr id="18" name="Rectangle 5"/>
          <p:cNvSpPr txBox="1">
            <a:spLocks noChangeArrowheads="1"/>
          </p:cNvSpPr>
          <p:nvPr/>
        </p:nvSpPr>
        <p:spPr>
          <a:xfrm>
            <a:off x="428596" y="4714884"/>
            <a:ext cx="6840537" cy="1357322"/>
          </a:xfrm>
          <a:prstGeom prst="rect">
            <a:avLst/>
          </a:prstGeom>
          <a:scene3d>
            <a:camera prst="perspectiveAbove"/>
            <a:lightRig rig="threePt" dir="t"/>
          </a:scene3d>
        </p:spPr>
        <p:txBody>
          <a:bodyPr/>
          <a:lstStyle/>
          <a:p>
            <a:pPr marL="469900" indent="-469900">
              <a:lnSpc>
                <a:spcPct val="90000"/>
              </a:lnSpc>
              <a:spcBef>
                <a:spcPct val="20000"/>
              </a:spcBef>
              <a:buClr>
                <a:schemeClr val="accent2"/>
              </a:buClr>
              <a:defRPr/>
            </a:pPr>
            <a:endParaRPr lang="en-US" sz="2400" b="1" kern="0" dirty="0">
              <a:ln>
                <a:solidFill>
                  <a:schemeClr val="accent1">
                    <a:lumMod val="10000"/>
                  </a:schemeClr>
                </a:solidFill>
              </a:ln>
              <a:solidFill>
                <a:srgbClr val="333399"/>
              </a:solidFill>
              <a:latin typeface="Franklin Gothic Medium" pitchFamily="34" charset="0"/>
              <a:cs typeface="+mn-cs"/>
            </a:endParaRPr>
          </a:p>
        </p:txBody>
      </p:sp>
      <p:pic>
        <p:nvPicPr>
          <p:cNvPr id="36869" name="Picture 1" descr="C:\Documents and Settings\RadivonikDA\Мои документы\Мои рисунки\Эмблема.jpg"/>
          <p:cNvPicPr>
            <a:picLocks noChangeAspect="1" noChangeArrowheads="1"/>
          </p:cNvPicPr>
          <p:nvPr/>
        </p:nvPicPr>
        <p:blipFill>
          <a:blip r:embed="rId2" cstate="print"/>
          <a:srcRect/>
          <a:stretch>
            <a:fillRect/>
          </a:stretch>
        </p:blipFill>
        <p:spPr bwMode="auto">
          <a:xfrm>
            <a:off x="7019925" y="4437063"/>
            <a:ext cx="1474788" cy="1895475"/>
          </a:xfrm>
          <a:prstGeom prst="rect">
            <a:avLst/>
          </a:prstGeom>
          <a:noFill/>
          <a:ln w="9525">
            <a:noFill/>
            <a:miter lim="800000"/>
            <a:headEnd/>
            <a:tailEnd/>
          </a:ln>
        </p:spPr>
      </p:pic>
      <p:sp>
        <p:nvSpPr>
          <p:cNvPr id="36870" name="Прямоугольник 6"/>
          <p:cNvSpPr>
            <a:spLocks noChangeArrowheads="1"/>
          </p:cNvSpPr>
          <p:nvPr/>
        </p:nvSpPr>
        <p:spPr bwMode="auto">
          <a:xfrm>
            <a:off x="0" y="785813"/>
            <a:ext cx="9144000" cy="215900"/>
          </a:xfrm>
          <a:prstGeom prst="rect">
            <a:avLst/>
          </a:prstGeom>
          <a:noFill/>
          <a:ln w="9525">
            <a:noFill/>
            <a:miter lim="800000"/>
            <a:headEnd/>
            <a:tailEnd/>
          </a:ln>
        </p:spPr>
        <p:txBody>
          <a:bodyPr>
            <a:spAutoFit/>
          </a:bodyPr>
          <a:lstStyle/>
          <a:p>
            <a:pPr algn="r"/>
            <a:r>
              <a:rPr lang="ru-RU" sz="800"/>
              <a:t>..</a:t>
            </a:r>
          </a:p>
        </p:txBody>
      </p:sp>
      <p:sp>
        <p:nvSpPr>
          <p:cNvPr id="4103" name="Прямоугольник 7"/>
          <p:cNvSpPr>
            <a:spLocks noChangeArrowheads="1"/>
          </p:cNvSpPr>
          <p:nvPr/>
        </p:nvSpPr>
        <p:spPr bwMode="auto">
          <a:xfrm>
            <a:off x="214313" y="2500313"/>
            <a:ext cx="8715375" cy="1570037"/>
          </a:xfrm>
          <a:prstGeom prst="rect">
            <a:avLst/>
          </a:prstGeom>
          <a:noFill/>
          <a:ln w="9525">
            <a:noFill/>
            <a:miter lim="800000"/>
            <a:headEnd/>
            <a:tailEnd/>
          </a:ln>
        </p:spPr>
        <p:txBody>
          <a:bodyPr>
            <a:spAutoFit/>
          </a:bodyPr>
          <a:lstStyle/>
          <a:p>
            <a:pPr algn="ctr">
              <a:defRPr/>
            </a:pPr>
            <a:r>
              <a:rPr lang="ru-RU" sz="3200" b="1" dirty="0">
                <a:solidFill>
                  <a:schemeClr val="accent6">
                    <a:lumMod val="50000"/>
                  </a:schemeClr>
                </a:solidFill>
                <a:latin typeface="Arial" charset="0"/>
                <a:cs typeface="Arial" charset="0"/>
              </a:rPr>
              <a:t>Утилизационный сбор: правовое регулирование, плательщики утилизационного сбора, порядок уплаты.</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325438"/>
            <a:ext cx="8229600" cy="746125"/>
          </a:xfrm>
        </p:spPr>
        <p:txBody>
          <a:bodyPr/>
          <a:lstStyle/>
          <a:p>
            <a:pPr algn="ctr">
              <a:defRPr/>
            </a:pPr>
            <a:r>
              <a:rPr lang="ru-RU" sz="3200" dirty="0" smtClean="0">
                <a:solidFill>
                  <a:schemeClr val="tx1">
                    <a:lumMod val="50000"/>
                  </a:schemeClr>
                </a:solidFill>
              </a:rPr>
              <a:t>Нормативная правовая база</a:t>
            </a:r>
          </a:p>
        </p:txBody>
      </p:sp>
      <p:sp>
        <p:nvSpPr>
          <p:cNvPr id="37891" name="Содержимое 2"/>
          <p:cNvSpPr>
            <a:spLocks noGrp="1"/>
          </p:cNvSpPr>
          <p:nvPr>
            <p:ph idx="1"/>
          </p:nvPr>
        </p:nvSpPr>
        <p:spPr>
          <a:xfrm>
            <a:off x="285750" y="1000125"/>
            <a:ext cx="8572500" cy="5092700"/>
          </a:xfrm>
        </p:spPr>
        <p:txBody>
          <a:bodyPr/>
          <a:lstStyle/>
          <a:p>
            <a:r>
              <a:rPr lang="ru-RU" sz="2400" b="1" dirty="0" smtClean="0">
                <a:solidFill>
                  <a:schemeClr val="tx1">
                    <a:lumMod val="50000"/>
                  </a:schemeClr>
                </a:solidFill>
              </a:rPr>
              <a:t>Указ Президента Республики Беларусь от 04.02.2014 № 64 </a:t>
            </a:r>
            <a:r>
              <a:rPr lang="ru-RU" sz="2400" dirty="0" smtClean="0">
                <a:solidFill>
                  <a:schemeClr val="tx1">
                    <a:lumMod val="50000"/>
                  </a:schemeClr>
                </a:solidFill>
              </a:rPr>
              <a:t>«Об утилизационном сборе в отношении транспортных средств» </a:t>
            </a:r>
          </a:p>
          <a:p>
            <a:r>
              <a:rPr lang="ru-RU" sz="2400" b="1" dirty="0" smtClean="0">
                <a:solidFill>
                  <a:schemeClr val="tx1">
                    <a:lumMod val="50000"/>
                  </a:schemeClr>
                </a:solidFill>
              </a:rPr>
              <a:t>Постановление Совета Министров Республики Беларусь от 27.02.2014 № 172 </a:t>
            </a:r>
            <a:r>
              <a:rPr lang="ru-RU" sz="2400" dirty="0" smtClean="0">
                <a:solidFill>
                  <a:schemeClr val="tx1">
                    <a:lumMod val="50000"/>
                  </a:schemeClr>
                </a:solidFill>
              </a:rPr>
              <a:t>«О мерах по реализации Указа Президента Республики Беларусь от 4 февраля 2014 г. № 64».</a:t>
            </a:r>
          </a:p>
          <a:p>
            <a:r>
              <a:rPr lang="ru-RU" sz="2400" b="1" dirty="0" smtClean="0">
                <a:solidFill>
                  <a:schemeClr val="tx1">
                    <a:lumMod val="50000"/>
                  </a:schemeClr>
                </a:solidFill>
              </a:rPr>
              <a:t>Постановление Государственного таможенного комитета Республики Беларусь от 13.02.2014 № 4 </a:t>
            </a:r>
            <a:r>
              <a:rPr lang="ru-RU" sz="2400" dirty="0" smtClean="0">
                <a:solidFill>
                  <a:schemeClr val="tx1">
                    <a:lumMod val="50000"/>
                  </a:schemeClr>
                </a:solidFill>
              </a:rPr>
              <a:t>«О некоторых мерах по реализации Указа Президента Республики Беларусь от 4 февраля 2014 г. № 64».</a:t>
            </a:r>
          </a:p>
          <a:p>
            <a:pPr>
              <a:buFont typeface="Wingdings" pitchFamily="2" charset="2"/>
              <a:buNone/>
            </a:pPr>
            <a:endParaRPr lang="ru-RU" dirty="0" smtClean="0"/>
          </a:p>
        </p:txBody>
      </p:sp>
      <p:sp>
        <p:nvSpPr>
          <p:cNvPr id="4" name="Нижний колонтитул 3"/>
          <p:cNvSpPr>
            <a:spLocks noGrp="1"/>
          </p:cNvSpPr>
          <p:nvPr>
            <p:ph type="ftr" sz="quarter" idx="11"/>
          </p:nvPr>
        </p:nvSpPr>
        <p:spPr>
          <a:xfrm>
            <a:off x="0" y="6245225"/>
            <a:ext cx="2895600" cy="476250"/>
          </a:xfrm>
          <a:prstGeom prst="rect">
            <a:avLst/>
          </a:prstGeom>
        </p:spPr>
        <p:txBody>
          <a:bodyPr/>
          <a:lstStyle/>
          <a:p>
            <a:pPr>
              <a:defRPr/>
            </a:pPr>
            <a:r>
              <a:rPr lang="ru-RU" dirty="0" smtClean="0"/>
              <a:t>.</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685800" y="0"/>
            <a:ext cx="7848600" cy="333375"/>
          </a:xfrm>
        </p:spPr>
        <p:txBody>
          <a:bodyPr/>
          <a:lstStyle/>
          <a:p>
            <a:pPr>
              <a:defRPr/>
            </a:pPr>
            <a:r>
              <a:rPr lang="ru-RU" sz="800" smtClean="0"/>
              <a:t>.</a:t>
            </a:r>
          </a:p>
        </p:txBody>
      </p:sp>
      <p:sp>
        <p:nvSpPr>
          <p:cNvPr id="6147" name="Содержимое 2"/>
          <p:cNvSpPr>
            <a:spLocks noGrp="1"/>
          </p:cNvSpPr>
          <p:nvPr>
            <p:ph idx="1"/>
          </p:nvPr>
        </p:nvSpPr>
        <p:spPr>
          <a:xfrm>
            <a:off x="323850" y="404813"/>
            <a:ext cx="8569325" cy="5995987"/>
          </a:xfrm>
        </p:spPr>
        <p:txBody>
          <a:bodyPr>
            <a:normAutofit lnSpcReduction="10000"/>
          </a:bodyPr>
          <a:lstStyle/>
          <a:p>
            <a:pPr algn="just">
              <a:buFont typeface="Wingdings" pitchFamily="2" charset="2"/>
              <a:buNone/>
              <a:defRPr/>
            </a:pPr>
            <a:r>
              <a:rPr lang="ru-RU" b="1" dirty="0" smtClean="0"/>
              <a:t>		</a:t>
            </a:r>
          </a:p>
          <a:p>
            <a:pPr marL="0" indent="0" algn="just">
              <a:buFont typeface="Wingdings" pitchFamily="2" charset="2"/>
              <a:buNone/>
              <a:defRPr/>
            </a:pPr>
            <a:r>
              <a:rPr lang="ru-RU" sz="2000" dirty="0" smtClean="0">
                <a:cs typeface="Arial" pitchFamily="34" charset="0"/>
              </a:rPr>
              <a:t>	</a:t>
            </a:r>
            <a:r>
              <a:rPr lang="ru-RU" sz="2000" dirty="0" smtClean="0">
                <a:solidFill>
                  <a:srgbClr val="00246C"/>
                </a:solidFill>
                <a:cs typeface="Arial" pitchFamily="34" charset="0"/>
              </a:rPr>
              <a:t>Утилизационный сбор в Республике Беларусь уплачивается в размере, определяемом </a:t>
            </a:r>
            <a:r>
              <a:rPr lang="ru-RU" sz="2000" b="1" u="sng" dirty="0" smtClean="0">
                <a:solidFill>
                  <a:srgbClr val="00246C"/>
                </a:solidFill>
                <a:cs typeface="Arial" pitchFamily="34" charset="0"/>
              </a:rPr>
              <a:t>Советом Министров Республики Беларусь</a:t>
            </a:r>
            <a:r>
              <a:rPr lang="ru-RU" sz="2000" dirty="0" smtClean="0">
                <a:solidFill>
                  <a:srgbClr val="00246C"/>
                </a:solidFill>
                <a:cs typeface="Arial" pitchFamily="34" charset="0"/>
              </a:rPr>
              <a:t>, </a:t>
            </a:r>
            <a:r>
              <a:rPr lang="ru-RU" sz="2000" b="1" i="1" u="sng" dirty="0" smtClean="0">
                <a:solidFill>
                  <a:srgbClr val="FF0000"/>
                </a:solidFill>
                <a:cs typeface="Arial" pitchFamily="34" charset="0"/>
              </a:rPr>
              <a:t>однократно за каждое транспортное средство</a:t>
            </a:r>
            <a:r>
              <a:rPr lang="ru-RU" sz="2000" b="1" dirty="0" smtClean="0">
                <a:solidFill>
                  <a:srgbClr val="FF0000"/>
                </a:solidFill>
                <a:cs typeface="Arial" pitchFamily="34" charset="0"/>
              </a:rPr>
              <a:t> </a:t>
            </a:r>
            <a:r>
              <a:rPr lang="ru-RU" sz="2000" b="1" dirty="0" smtClean="0">
                <a:solidFill>
                  <a:srgbClr val="00246C"/>
                </a:solidFill>
                <a:cs typeface="Arial" pitchFamily="34" charset="0"/>
              </a:rPr>
              <a:t>(взимают таможенные органы):</a:t>
            </a:r>
            <a:endParaRPr lang="ru-RU" sz="2000" dirty="0" smtClean="0">
              <a:solidFill>
                <a:srgbClr val="00246C"/>
              </a:solidFill>
              <a:cs typeface="Arial" pitchFamily="34" charset="0"/>
            </a:endParaRPr>
          </a:p>
          <a:p>
            <a:pPr marL="0" indent="0" algn="just">
              <a:buFont typeface="Wingdings" pitchFamily="2" charset="2"/>
              <a:buNone/>
              <a:defRPr/>
            </a:pPr>
            <a:r>
              <a:rPr lang="ru-RU" sz="2000" dirty="0" smtClean="0">
                <a:solidFill>
                  <a:srgbClr val="00246C"/>
                </a:solidFill>
                <a:cs typeface="Arial" pitchFamily="34" charset="0"/>
              </a:rPr>
              <a:t>-</a:t>
            </a:r>
            <a:r>
              <a:rPr lang="ru-RU" sz="2000" dirty="0" smtClean="0">
                <a:cs typeface="Arial" pitchFamily="34" charset="0"/>
              </a:rPr>
              <a:t> </a:t>
            </a:r>
            <a:r>
              <a:rPr lang="ru-RU" sz="2000" b="1" dirty="0" smtClean="0">
                <a:solidFill>
                  <a:srgbClr val="FF0000"/>
                </a:solidFill>
                <a:cs typeface="Arial" pitchFamily="34" charset="0"/>
              </a:rPr>
              <a:t>ввозимое для личного пользования и выпускаемое в свободное обращение </a:t>
            </a:r>
            <a:r>
              <a:rPr lang="ru-RU" sz="2000" i="1" dirty="0" smtClean="0">
                <a:solidFill>
                  <a:srgbClr val="00246C"/>
                </a:solidFill>
                <a:cs typeface="Arial" pitchFamily="34" charset="0"/>
              </a:rPr>
              <a:t>(уплачивается </a:t>
            </a:r>
            <a:r>
              <a:rPr lang="ru-RU" sz="2000" b="1" i="1" dirty="0" smtClean="0">
                <a:solidFill>
                  <a:srgbClr val="00246C"/>
                </a:solidFill>
                <a:cs typeface="Arial" pitchFamily="34" charset="0"/>
              </a:rPr>
              <a:t>физ. лицами</a:t>
            </a:r>
            <a:r>
              <a:rPr lang="ru-RU" sz="2000" i="1" dirty="0" smtClean="0">
                <a:solidFill>
                  <a:srgbClr val="00246C"/>
                </a:solidFill>
                <a:cs typeface="Arial" pitchFamily="34" charset="0"/>
              </a:rPr>
              <a:t>, осуществившими там. декларирование, </a:t>
            </a:r>
            <a:r>
              <a:rPr lang="ru-RU" sz="2000" b="1" i="1" dirty="0" smtClean="0">
                <a:solidFill>
                  <a:srgbClr val="00246C"/>
                </a:solidFill>
                <a:cs typeface="Arial" pitchFamily="34" charset="0"/>
              </a:rPr>
              <a:t>до выпуска </a:t>
            </a:r>
            <a:r>
              <a:rPr lang="ru-RU" sz="2000" i="1" dirty="0" smtClean="0">
                <a:solidFill>
                  <a:srgbClr val="00246C"/>
                </a:solidFill>
                <a:cs typeface="Arial" pitchFamily="34" charset="0"/>
              </a:rPr>
              <a:t>транспортного средства в свободное обращение); </a:t>
            </a:r>
          </a:p>
          <a:p>
            <a:pPr marL="0" indent="0" algn="just">
              <a:buFont typeface="Wingdings" pitchFamily="2" charset="2"/>
              <a:buNone/>
              <a:defRPr/>
            </a:pPr>
            <a:r>
              <a:rPr lang="ru-RU" sz="2000" dirty="0" smtClean="0">
                <a:solidFill>
                  <a:srgbClr val="00246C"/>
                </a:solidFill>
                <a:cs typeface="Arial" pitchFamily="34" charset="0"/>
              </a:rPr>
              <a:t>-</a:t>
            </a:r>
            <a:r>
              <a:rPr lang="ru-RU" sz="2000" dirty="0" smtClean="0">
                <a:cs typeface="Arial" pitchFamily="34" charset="0"/>
              </a:rPr>
              <a:t> </a:t>
            </a:r>
            <a:r>
              <a:rPr lang="ru-RU" sz="2000" b="1" dirty="0" smtClean="0">
                <a:solidFill>
                  <a:srgbClr val="FF0000"/>
                </a:solidFill>
                <a:cs typeface="Arial" pitchFamily="34" charset="0"/>
              </a:rPr>
              <a:t>ввозимое и помещаемое под таможенную процедуру выпуска для внутреннего потребления </a:t>
            </a:r>
            <a:r>
              <a:rPr lang="ru-RU" sz="2000" i="1" dirty="0" smtClean="0">
                <a:solidFill>
                  <a:srgbClr val="00246C"/>
                </a:solidFill>
                <a:cs typeface="Arial" pitchFamily="34" charset="0"/>
              </a:rPr>
              <a:t>(уплачивается </a:t>
            </a:r>
            <a:r>
              <a:rPr lang="ru-RU" sz="2000" b="1" i="1" dirty="0" smtClean="0">
                <a:solidFill>
                  <a:srgbClr val="00246C"/>
                </a:solidFill>
                <a:cs typeface="Arial" pitchFamily="34" charset="0"/>
              </a:rPr>
              <a:t>декларантом</a:t>
            </a:r>
            <a:r>
              <a:rPr lang="ru-RU" sz="2000" i="1" dirty="0" smtClean="0">
                <a:solidFill>
                  <a:srgbClr val="00246C"/>
                </a:solidFill>
                <a:cs typeface="Arial" pitchFamily="34" charset="0"/>
              </a:rPr>
              <a:t> таможенной процедуры </a:t>
            </a:r>
            <a:r>
              <a:rPr lang="ru-RU" sz="2000" b="1" i="1" dirty="0" smtClean="0">
                <a:solidFill>
                  <a:srgbClr val="00246C"/>
                </a:solidFill>
                <a:cs typeface="Arial" pitchFamily="34" charset="0"/>
              </a:rPr>
              <a:t>до помещения </a:t>
            </a:r>
            <a:r>
              <a:rPr lang="ru-RU" sz="2000" i="1" dirty="0" smtClean="0">
                <a:solidFill>
                  <a:srgbClr val="00246C"/>
                </a:solidFill>
                <a:cs typeface="Arial" pitchFamily="34" charset="0"/>
              </a:rPr>
              <a:t>транспортного средства под там. процедуру)</a:t>
            </a:r>
            <a:r>
              <a:rPr lang="ru-RU" sz="2000" dirty="0" smtClean="0">
                <a:solidFill>
                  <a:srgbClr val="00246C"/>
                </a:solidFill>
                <a:cs typeface="Arial" pitchFamily="34" charset="0"/>
              </a:rPr>
              <a:t>; </a:t>
            </a:r>
          </a:p>
          <a:p>
            <a:pPr marL="0" indent="0" algn="just">
              <a:buFont typeface="Wingdings" pitchFamily="2" charset="2"/>
              <a:buNone/>
              <a:defRPr/>
            </a:pPr>
            <a:r>
              <a:rPr lang="ru-RU" sz="2000" dirty="0" smtClean="0">
                <a:cs typeface="Arial" pitchFamily="34" charset="0"/>
              </a:rPr>
              <a:t>- </a:t>
            </a:r>
            <a:r>
              <a:rPr lang="ru-RU" sz="2000" b="1" dirty="0" smtClean="0">
                <a:solidFill>
                  <a:srgbClr val="FF0000"/>
                </a:solidFill>
                <a:cs typeface="Arial" pitchFamily="34" charset="0"/>
              </a:rPr>
              <a:t>ввезенное </a:t>
            </a:r>
            <a:r>
              <a:rPr lang="ru-RU" sz="2000" b="1" i="1" u="sng" dirty="0" smtClean="0">
                <a:solidFill>
                  <a:srgbClr val="FF0000"/>
                </a:solidFill>
                <a:cs typeface="Arial" pitchFamily="34" charset="0"/>
              </a:rPr>
              <a:t>с территорий государств – членов ЕАЭС </a:t>
            </a:r>
            <a:r>
              <a:rPr lang="ru-RU" sz="2000" b="1" dirty="0" smtClean="0">
                <a:solidFill>
                  <a:srgbClr val="FF0000"/>
                </a:solidFill>
                <a:cs typeface="Arial" pitchFamily="34" charset="0"/>
              </a:rPr>
              <a:t>и подлежащее государственной регистрации на территории Республики Беларусь </a:t>
            </a:r>
            <a:r>
              <a:rPr lang="ru-RU" sz="2000" dirty="0" smtClean="0">
                <a:solidFill>
                  <a:srgbClr val="00246C"/>
                </a:solidFill>
                <a:cs typeface="Arial" pitchFamily="34" charset="0"/>
              </a:rPr>
              <a:t>(</a:t>
            </a:r>
            <a:r>
              <a:rPr lang="ru-RU" sz="2000" i="1" u="sng" dirty="0" smtClean="0">
                <a:solidFill>
                  <a:srgbClr val="00246C"/>
                </a:solidFill>
                <a:cs typeface="Arial" pitchFamily="34" charset="0"/>
              </a:rPr>
              <a:t>уплачивается </a:t>
            </a:r>
            <a:r>
              <a:rPr lang="ru-RU" sz="2000" b="1" i="1" u="sng" dirty="0" smtClean="0">
                <a:solidFill>
                  <a:srgbClr val="00246C"/>
                </a:solidFill>
                <a:cs typeface="Arial" pitchFamily="34" charset="0"/>
              </a:rPr>
              <a:t>лицами, которые ввезли либо лицами, которые приобрели </a:t>
            </a:r>
            <a:r>
              <a:rPr lang="ru-RU" sz="2000" i="1" u="sng" dirty="0" smtClean="0">
                <a:solidFill>
                  <a:srgbClr val="00246C"/>
                </a:solidFill>
                <a:cs typeface="Arial" pitchFamily="34" charset="0"/>
              </a:rPr>
              <a:t>транспортное средство </a:t>
            </a:r>
            <a:r>
              <a:rPr lang="ru-RU" sz="2000" b="1" i="1" u="sng" dirty="0" smtClean="0">
                <a:solidFill>
                  <a:srgbClr val="00246C"/>
                </a:solidFill>
                <a:cs typeface="Arial" pitchFamily="34" charset="0"/>
              </a:rPr>
              <a:t>до государственной регистрации</a:t>
            </a:r>
            <a:r>
              <a:rPr lang="ru-RU" sz="2000" b="1" dirty="0" smtClean="0">
                <a:solidFill>
                  <a:srgbClr val="00246C"/>
                </a:solidFill>
                <a:cs typeface="Arial" pitchFamily="34" charset="0"/>
              </a:rPr>
              <a:t>).</a:t>
            </a:r>
          </a:p>
        </p:txBody>
      </p:sp>
      <p:sp>
        <p:nvSpPr>
          <p:cNvPr id="4" name="Нижний колонтитул 3"/>
          <p:cNvSpPr>
            <a:spLocks noGrp="1"/>
          </p:cNvSpPr>
          <p:nvPr>
            <p:ph type="ftr" sz="quarter" idx="11"/>
          </p:nvPr>
        </p:nvSpPr>
        <p:spPr>
          <a:xfrm>
            <a:off x="0" y="6429375"/>
            <a:ext cx="2895600" cy="292100"/>
          </a:xfrm>
          <a:prstGeom prst="rect">
            <a:avLst/>
          </a:prstGeom>
        </p:spPr>
        <p:txBody>
          <a:bodyPr/>
          <a:lstStyle/>
          <a:p>
            <a:pPr>
              <a:defRPr/>
            </a:pPr>
            <a:r>
              <a:rPr lang="ru-RU" dirty="0" smtClean="0"/>
              <a:t>.</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83568" y="0"/>
            <a:ext cx="8064896" cy="141277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800" dirty="0" smtClean="0">
                <a:ln w="1905"/>
                <a:solidFill>
                  <a:srgbClr val="FF0000"/>
                </a:solidFill>
                <a:effectLst>
                  <a:innerShdw blurRad="69850" dist="43180" dir="5400000">
                    <a:srgbClr val="000000">
                      <a:alpha val="65000"/>
                    </a:srgbClr>
                  </a:innerShdw>
                </a:effectLst>
              </a:rPr>
              <a:t>ИНЫЕ ПЛАТЕЖИ, </a:t>
            </a:r>
            <a:br>
              <a:rPr lang="ru-RU" sz="2800" dirty="0" smtClean="0">
                <a:ln w="1905"/>
                <a:solidFill>
                  <a:srgbClr val="FF0000"/>
                </a:solidFill>
                <a:effectLst>
                  <a:innerShdw blurRad="69850" dist="43180" dir="5400000">
                    <a:srgbClr val="000000">
                      <a:alpha val="65000"/>
                    </a:srgbClr>
                  </a:innerShdw>
                </a:effectLst>
              </a:rPr>
            </a:br>
            <a:r>
              <a:rPr lang="ru-RU" sz="2800" dirty="0" smtClean="0">
                <a:ln w="1905"/>
                <a:solidFill>
                  <a:srgbClr val="FF0000"/>
                </a:solidFill>
                <a:effectLst>
                  <a:innerShdw blurRad="69850" dist="43180" dir="5400000">
                    <a:srgbClr val="000000">
                      <a:alpha val="65000"/>
                    </a:srgbClr>
                  </a:innerShdw>
                </a:effectLst>
              </a:rPr>
              <a:t>взимаемые таможенными органами</a:t>
            </a:r>
            <a:endParaRPr lang="ru-RU" sz="2800" b="1" cap="none" dirty="0">
              <a:ln w="1905"/>
              <a:solidFill>
                <a:srgbClr val="FF0000"/>
              </a:solidFill>
              <a:effectLst>
                <a:innerShdw blurRad="69850" dist="43180" dir="5400000">
                  <a:srgbClr val="000000">
                    <a:alpha val="65000"/>
                  </a:srgbClr>
                </a:innerShdw>
              </a:effectLst>
            </a:endParaRPr>
          </a:p>
        </p:txBody>
      </p:sp>
      <p:sp>
        <p:nvSpPr>
          <p:cNvPr id="5" name="Прямоугольник 4"/>
          <p:cNvSpPr/>
          <p:nvPr/>
        </p:nvSpPr>
        <p:spPr>
          <a:xfrm>
            <a:off x="642910" y="2285992"/>
            <a:ext cx="8358246" cy="3306033"/>
          </a:xfrm>
          <a:prstGeom prst="rect">
            <a:avLst/>
          </a:prstGeom>
        </p:spPr>
        <p:txBody>
          <a:bodyPr wrap="square">
            <a:spAutoFit/>
          </a:bodyPr>
          <a:lstStyle/>
          <a:p>
            <a:pPr>
              <a:lnSpc>
                <a:spcPts val="3100"/>
              </a:lnSpc>
              <a:buFont typeface="Wingdings" pitchFamily="2" charset="2"/>
              <a:buChar char="Ø"/>
            </a:pPr>
            <a:r>
              <a:rPr lang="ru-RU" sz="2800" b="1" dirty="0" smtClean="0">
                <a:solidFill>
                  <a:srgbClr val="002060"/>
                </a:solidFill>
              </a:rPr>
              <a:t> </a:t>
            </a:r>
            <a:r>
              <a:rPr lang="ru-RU" sz="2800" b="1" dirty="0" smtClean="0">
                <a:solidFill>
                  <a:srgbClr val="002060"/>
                </a:solidFill>
                <a:latin typeface="Arial" pitchFamily="34" charset="0"/>
                <a:cs typeface="Arial" pitchFamily="34" charset="0"/>
              </a:rPr>
              <a:t>специальные </a:t>
            </a:r>
            <a:r>
              <a:rPr lang="ru-RU" sz="2800" b="1" dirty="0" smtClean="0">
                <a:solidFill>
                  <a:schemeClr val="accent1">
                    <a:lumMod val="50000"/>
                  </a:schemeClr>
                </a:solidFill>
                <a:latin typeface="Arial" pitchFamily="34" charset="0"/>
                <a:cs typeface="Arial" pitchFamily="34" charset="0"/>
              </a:rPr>
              <a:t>пошлины</a:t>
            </a:r>
            <a:r>
              <a:rPr lang="ru-RU" sz="2800" b="1" dirty="0" smtClean="0">
                <a:solidFill>
                  <a:srgbClr val="002060"/>
                </a:solidFill>
                <a:latin typeface="Arial" pitchFamily="34" charset="0"/>
                <a:cs typeface="Arial" pitchFamily="34" charset="0"/>
              </a:rPr>
              <a:t>;</a:t>
            </a:r>
          </a:p>
          <a:p>
            <a:pPr>
              <a:lnSpc>
                <a:spcPts val="3100"/>
              </a:lnSpc>
              <a:buFont typeface="Wingdings" pitchFamily="2" charset="2"/>
              <a:buChar char="Ø"/>
            </a:pPr>
            <a:endParaRPr lang="ru-RU" sz="2800" b="1" dirty="0" smtClean="0">
              <a:solidFill>
                <a:srgbClr val="002060"/>
              </a:solidFill>
              <a:latin typeface="Arial" pitchFamily="34" charset="0"/>
              <a:cs typeface="Arial" pitchFamily="34" charset="0"/>
            </a:endParaRPr>
          </a:p>
          <a:p>
            <a:pPr>
              <a:lnSpc>
                <a:spcPts val="3100"/>
              </a:lnSpc>
              <a:buFont typeface="Wingdings" pitchFamily="2" charset="2"/>
              <a:buChar char="Ø"/>
            </a:pPr>
            <a:r>
              <a:rPr lang="ru-RU" sz="2800" b="1" dirty="0" smtClean="0">
                <a:solidFill>
                  <a:srgbClr val="002060"/>
                </a:solidFill>
                <a:latin typeface="Arial" pitchFamily="34" charset="0"/>
                <a:cs typeface="Arial" pitchFamily="34" charset="0"/>
              </a:rPr>
              <a:t> антидемпинговые  </a:t>
            </a:r>
            <a:r>
              <a:rPr lang="ru-RU" sz="2800" b="1" dirty="0" smtClean="0">
                <a:solidFill>
                  <a:schemeClr val="accent1">
                    <a:lumMod val="50000"/>
                  </a:schemeClr>
                </a:solidFill>
                <a:latin typeface="Arial" pitchFamily="34" charset="0"/>
                <a:cs typeface="Arial" pitchFamily="34" charset="0"/>
              </a:rPr>
              <a:t>пошлины</a:t>
            </a:r>
            <a:r>
              <a:rPr lang="ru-RU" sz="2800" b="1" dirty="0" smtClean="0">
                <a:solidFill>
                  <a:srgbClr val="002060"/>
                </a:solidFill>
                <a:latin typeface="Arial" pitchFamily="34" charset="0"/>
                <a:cs typeface="Arial" pitchFamily="34" charset="0"/>
              </a:rPr>
              <a:t>;</a:t>
            </a:r>
          </a:p>
          <a:p>
            <a:pPr>
              <a:lnSpc>
                <a:spcPts val="3100"/>
              </a:lnSpc>
              <a:buFont typeface="Wingdings" pitchFamily="2" charset="2"/>
              <a:buChar char="Ø"/>
            </a:pPr>
            <a:endParaRPr lang="ru-RU" sz="2800" b="1" dirty="0" smtClean="0">
              <a:solidFill>
                <a:srgbClr val="002060"/>
              </a:solidFill>
              <a:latin typeface="Arial" pitchFamily="34" charset="0"/>
              <a:cs typeface="Arial" pitchFamily="34" charset="0"/>
            </a:endParaRPr>
          </a:p>
          <a:p>
            <a:pPr>
              <a:lnSpc>
                <a:spcPts val="3100"/>
              </a:lnSpc>
              <a:buFont typeface="Wingdings" pitchFamily="2" charset="2"/>
              <a:buChar char="Ø"/>
            </a:pPr>
            <a:r>
              <a:rPr lang="ru-RU" sz="2800" b="1" dirty="0" smtClean="0">
                <a:solidFill>
                  <a:srgbClr val="002060"/>
                </a:solidFill>
                <a:latin typeface="Arial" pitchFamily="34" charset="0"/>
                <a:cs typeface="Arial" pitchFamily="34" charset="0"/>
              </a:rPr>
              <a:t> компенсационные </a:t>
            </a:r>
            <a:r>
              <a:rPr lang="ru-RU" sz="2800" b="1" dirty="0" smtClean="0">
                <a:solidFill>
                  <a:schemeClr val="accent1">
                    <a:lumMod val="50000"/>
                  </a:schemeClr>
                </a:solidFill>
                <a:latin typeface="Arial" pitchFamily="34" charset="0"/>
                <a:cs typeface="Arial" pitchFamily="34" charset="0"/>
              </a:rPr>
              <a:t>пошлины</a:t>
            </a:r>
            <a:r>
              <a:rPr lang="ru-RU" sz="2800" b="1" dirty="0" smtClean="0">
                <a:solidFill>
                  <a:srgbClr val="002060"/>
                </a:solidFill>
              </a:rPr>
              <a:t>;</a:t>
            </a:r>
          </a:p>
          <a:p>
            <a:pPr>
              <a:lnSpc>
                <a:spcPts val="3100"/>
              </a:lnSpc>
            </a:pPr>
            <a:endParaRPr lang="ru-RU" sz="2800" b="1" dirty="0" smtClean="0">
              <a:solidFill>
                <a:srgbClr val="002060"/>
              </a:solidFill>
              <a:latin typeface="Arial" pitchFamily="34" charset="0"/>
              <a:cs typeface="Arial" pitchFamily="34" charset="0"/>
            </a:endParaRPr>
          </a:p>
          <a:p>
            <a:pPr>
              <a:lnSpc>
                <a:spcPts val="3100"/>
              </a:lnSpc>
              <a:buFont typeface="Wingdings" pitchFamily="2" charset="2"/>
              <a:buChar char="Ø"/>
            </a:pPr>
            <a:r>
              <a:rPr lang="ru-RU" sz="2800" b="1" smtClean="0">
                <a:solidFill>
                  <a:schemeClr val="accent1">
                    <a:lumMod val="50000"/>
                  </a:schemeClr>
                </a:solidFill>
                <a:latin typeface="Arial" pitchFamily="34" charset="0"/>
                <a:cs typeface="Arial" pitchFamily="34" charset="0"/>
              </a:rPr>
              <a:t>утилизационный сбор</a:t>
            </a:r>
            <a:r>
              <a:rPr lang="ru-RU" sz="2800" b="1" smtClean="0">
                <a:solidFill>
                  <a:srgbClr val="002060"/>
                </a:solidFill>
                <a:latin typeface="Arial" pitchFamily="34" charset="0"/>
                <a:cs typeface="Arial" pitchFamily="34" charset="0"/>
              </a:rPr>
              <a:t>…</a:t>
            </a:r>
            <a:endParaRPr lang="ru-RU" sz="2800" b="1" dirty="0" smtClean="0">
              <a:solidFill>
                <a:srgbClr val="002060"/>
              </a:solidFill>
              <a:latin typeface="Arial" pitchFamily="34" charset="0"/>
              <a:cs typeface="Arial" pitchFamily="34" charset="0"/>
            </a:endParaRPr>
          </a:p>
          <a:p>
            <a:pPr lvl="0"/>
            <a:endParaRPr lang="ru-RU" sz="2800" b="1" dirty="0" smtClean="0">
              <a:solidFill>
                <a:srgbClr val="002060"/>
              </a:solidFill>
            </a:endParaRP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685800" y="228600"/>
            <a:ext cx="7848600" cy="320675"/>
          </a:xfrm>
        </p:spPr>
        <p:txBody>
          <a:bodyPr>
            <a:normAutofit fontScale="90000"/>
          </a:bodyPr>
          <a:lstStyle/>
          <a:p>
            <a:pPr>
              <a:defRPr/>
            </a:pPr>
            <a:r>
              <a:rPr lang="ru-RU" smtClean="0"/>
              <a:t>.</a:t>
            </a:r>
          </a:p>
        </p:txBody>
      </p:sp>
      <p:sp>
        <p:nvSpPr>
          <p:cNvPr id="39939" name="Содержимое 2"/>
          <p:cNvSpPr>
            <a:spLocks noGrp="1"/>
          </p:cNvSpPr>
          <p:nvPr>
            <p:ph idx="1"/>
          </p:nvPr>
        </p:nvSpPr>
        <p:spPr>
          <a:xfrm>
            <a:off x="457200" y="285750"/>
            <a:ext cx="8229600" cy="5857875"/>
          </a:xfrm>
        </p:spPr>
        <p:txBody>
          <a:bodyPr/>
          <a:lstStyle/>
          <a:p>
            <a:pPr marL="0" indent="0" algn="just">
              <a:buFont typeface="Wingdings" pitchFamily="2" charset="2"/>
              <a:buNone/>
            </a:pPr>
            <a:r>
              <a:rPr lang="ru-RU" sz="2400" b="1" dirty="0" smtClean="0"/>
              <a:t>	</a:t>
            </a:r>
            <a:r>
              <a:rPr lang="ru-RU" sz="2400" b="1" dirty="0" smtClean="0">
                <a:solidFill>
                  <a:schemeClr val="tx1">
                    <a:lumMod val="50000"/>
                  </a:schemeClr>
                </a:solidFill>
              </a:rPr>
              <a:t>Исчисление и уплата</a:t>
            </a:r>
            <a:r>
              <a:rPr lang="ru-RU" sz="2400" dirty="0" smtClean="0">
                <a:solidFill>
                  <a:schemeClr val="tx1">
                    <a:lumMod val="50000"/>
                  </a:schemeClr>
                </a:solidFill>
              </a:rPr>
              <a:t> утилизационного сбора отражается </a:t>
            </a:r>
            <a:r>
              <a:rPr lang="ru-RU" sz="2400" b="1" dirty="0" smtClean="0">
                <a:solidFill>
                  <a:schemeClr val="tx1">
                    <a:lumMod val="50000"/>
                  </a:schemeClr>
                </a:solidFill>
              </a:rPr>
              <a:t>в специальном документе</a:t>
            </a:r>
            <a:r>
              <a:rPr lang="ru-RU" sz="2400" dirty="0" smtClean="0">
                <a:solidFill>
                  <a:schemeClr val="tx1">
                    <a:lumMod val="50000"/>
                  </a:schemeClr>
                </a:solidFill>
              </a:rPr>
              <a:t>, порядок заполнения которого утвержден Постановлением ГТК РБ от 13.02.2014 №4 “О некоторых мерах по реализации Указа Президента Республики Беларусь от 4 февраля 2014 г. №64”.</a:t>
            </a:r>
          </a:p>
          <a:p>
            <a:pPr marL="0" indent="0" algn="just">
              <a:buFont typeface="Wingdings" pitchFamily="2" charset="2"/>
              <a:buNone/>
            </a:pPr>
            <a:r>
              <a:rPr lang="ru-RU" sz="2400" dirty="0" smtClean="0">
                <a:solidFill>
                  <a:schemeClr val="tx1">
                    <a:lumMod val="50000"/>
                  </a:schemeClr>
                </a:solidFill>
              </a:rPr>
              <a:t>	Форма расчета утилизационного сбора идентична форме декларации на товары.</a:t>
            </a:r>
          </a:p>
          <a:p>
            <a:pPr marL="0" indent="0" algn="just">
              <a:buFont typeface="Wingdings" pitchFamily="2" charset="2"/>
              <a:buNone/>
            </a:pPr>
            <a:r>
              <a:rPr lang="ru-RU" sz="2400" dirty="0" smtClean="0">
                <a:solidFill>
                  <a:schemeClr val="tx1">
                    <a:lumMod val="50000"/>
                  </a:schemeClr>
                </a:solidFill>
              </a:rPr>
              <a:t>	Расчет утилизационного сбора </a:t>
            </a:r>
            <a:r>
              <a:rPr lang="ru-RU" sz="2400" b="1" dirty="0" smtClean="0">
                <a:solidFill>
                  <a:schemeClr val="tx1">
                    <a:lumMod val="50000"/>
                  </a:schemeClr>
                </a:solidFill>
              </a:rPr>
              <a:t>заполняется плательщиком, либо по его поручению уполномоченным представителем</a:t>
            </a:r>
            <a:r>
              <a:rPr lang="ru-RU" sz="2400" dirty="0" smtClean="0">
                <a:solidFill>
                  <a:schemeClr val="tx1">
                    <a:lumMod val="50000"/>
                  </a:schemeClr>
                </a:solidFill>
              </a:rPr>
              <a:t> (в т.ч. таможенным представителем).</a:t>
            </a:r>
          </a:p>
          <a:p>
            <a:pPr marL="0" indent="0" algn="just">
              <a:buFont typeface="Wingdings" pitchFamily="2" charset="2"/>
              <a:buNone/>
            </a:pPr>
            <a:r>
              <a:rPr lang="ru-RU" sz="2400" b="1" dirty="0" smtClean="0">
                <a:solidFill>
                  <a:schemeClr val="tx1">
                    <a:lumMod val="50000"/>
                  </a:schemeClr>
                </a:solidFill>
              </a:rPr>
              <a:t>	Размер</a:t>
            </a:r>
            <a:r>
              <a:rPr lang="ru-RU" sz="2400" dirty="0" smtClean="0">
                <a:solidFill>
                  <a:schemeClr val="tx1">
                    <a:lumMod val="50000"/>
                  </a:schemeClr>
                </a:solidFill>
              </a:rPr>
              <a:t> утилизационного сбора указан в Приложении к постановлению Совета Министров РБ от 27.02.2014 № 172, выражен в белорусских рублях.</a:t>
            </a:r>
          </a:p>
        </p:txBody>
      </p:sp>
      <p:sp>
        <p:nvSpPr>
          <p:cNvPr id="4" name="Нижний колонтитул 3"/>
          <p:cNvSpPr>
            <a:spLocks noGrp="1"/>
          </p:cNvSpPr>
          <p:nvPr>
            <p:ph type="ftr" sz="quarter" idx="11"/>
          </p:nvPr>
        </p:nvSpPr>
        <p:spPr>
          <a:xfrm>
            <a:off x="0" y="6215063"/>
            <a:ext cx="2895600" cy="476250"/>
          </a:xfrm>
          <a:prstGeom prst="rect">
            <a:avLst/>
          </a:prstGeom>
        </p:spPr>
        <p:txBody>
          <a:bodyPr/>
          <a:lstStyle/>
          <a:p>
            <a:pPr algn="r">
              <a:defRPr/>
            </a:pPr>
            <a:r>
              <a:rPr lang="ru-RU" dirty="0" smtClean="0"/>
              <a:t>.</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0" y="981075"/>
            <a:ext cx="9144000" cy="719138"/>
          </a:xfrm>
        </p:spPr>
        <p:txBody>
          <a:bodyPr>
            <a:normAutofit fontScale="90000"/>
          </a:bodyPr>
          <a:lstStyle/>
          <a:p>
            <a:pPr>
              <a:defRPr/>
            </a:pPr>
            <a:r>
              <a:rPr lang="ru-RU" sz="2000" u="sng" dirty="0" smtClean="0">
                <a:solidFill>
                  <a:schemeClr val="accent4">
                    <a:lumMod val="50000"/>
                  </a:schemeClr>
                </a:solidFill>
              </a:rPr>
              <a:t>Классификация транспортных средств по категориям</a:t>
            </a:r>
            <a:r>
              <a:rPr lang="ru-RU" sz="2000" dirty="0" smtClean="0">
                <a:solidFill>
                  <a:schemeClr val="accent4">
                    <a:lumMod val="50000"/>
                  </a:schemeClr>
                </a:solidFill>
              </a:rPr>
              <a:t> (Приложение N 1 к техническому регламенту Таможенного союза "О безопасности колесных транспортных средств"(ТР ТС 018/2011))  (в частности)</a:t>
            </a:r>
            <a:r>
              <a:rPr lang="ru-RU" sz="2000" dirty="0" smtClean="0">
                <a:solidFill>
                  <a:schemeClr val="tx1"/>
                </a:solidFill>
              </a:rPr>
              <a:t/>
            </a:r>
            <a:br>
              <a:rPr lang="ru-RU" sz="2000" dirty="0" smtClean="0">
                <a:solidFill>
                  <a:schemeClr val="tx1"/>
                </a:solidFill>
              </a:rPr>
            </a:br>
            <a:endParaRPr lang="ru-RU" sz="2000" dirty="0" smtClean="0">
              <a:solidFill>
                <a:schemeClr val="tx1"/>
              </a:solidFill>
            </a:endParaRPr>
          </a:p>
        </p:txBody>
      </p:sp>
      <p:sp>
        <p:nvSpPr>
          <p:cNvPr id="3" name="Содержимое 2"/>
          <p:cNvSpPr>
            <a:spLocks noGrp="1"/>
          </p:cNvSpPr>
          <p:nvPr>
            <p:ph idx="1"/>
          </p:nvPr>
        </p:nvSpPr>
        <p:spPr>
          <a:xfrm>
            <a:off x="0" y="1773238"/>
            <a:ext cx="9144000" cy="5084762"/>
          </a:xfrm>
        </p:spPr>
        <p:txBody>
          <a:bodyPr/>
          <a:lstStyle/>
          <a:p>
            <a:pPr marL="0" indent="0" algn="just">
              <a:buFont typeface="Wingdings" pitchFamily="2" charset="2"/>
              <a:buNone/>
              <a:defRPr/>
            </a:pPr>
            <a:r>
              <a:rPr lang="ru-RU" sz="2000" b="1" dirty="0" smtClean="0"/>
              <a:t>	</a:t>
            </a:r>
            <a:r>
              <a:rPr lang="ru-RU" sz="2000" b="1" u="sng" dirty="0" smtClean="0">
                <a:solidFill>
                  <a:schemeClr val="accent4">
                    <a:lumMod val="50000"/>
                  </a:schemeClr>
                </a:solidFill>
              </a:rPr>
              <a:t>Категория M</a:t>
            </a:r>
            <a:r>
              <a:rPr lang="ru-RU" sz="2000" u="sng" dirty="0" smtClean="0">
                <a:solidFill>
                  <a:schemeClr val="accent4">
                    <a:lumMod val="50000"/>
                  </a:schemeClr>
                </a:solidFill>
              </a:rPr>
              <a:t> - Транспортные средства, имеющие не менее четырех колес и  используемые</a:t>
            </a:r>
            <a:r>
              <a:rPr lang="ru-RU" sz="2000" u="sng" dirty="0" smtClean="0"/>
              <a:t> </a:t>
            </a:r>
            <a:r>
              <a:rPr lang="ru-RU" sz="2000" b="1" u="sng" dirty="0" smtClean="0">
                <a:solidFill>
                  <a:srgbClr val="C00000"/>
                </a:solidFill>
              </a:rPr>
              <a:t>для перевозки пассажиров</a:t>
            </a:r>
            <a:r>
              <a:rPr lang="ru-RU" sz="2000" u="sng" dirty="0" smtClean="0"/>
              <a:t>:</a:t>
            </a:r>
          </a:p>
          <a:p>
            <a:pPr marL="0" indent="0" algn="just">
              <a:buFont typeface="Wingdings" pitchFamily="2" charset="2"/>
              <a:buNone/>
              <a:defRPr/>
            </a:pPr>
            <a:r>
              <a:rPr lang="ru-RU" sz="2000" b="1" dirty="0" smtClean="0">
                <a:solidFill>
                  <a:schemeClr val="accent4">
                    <a:lumMod val="50000"/>
                  </a:schemeClr>
                </a:solidFill>
              </a:rPr>
              <a:t>- Категория M1</a:t>
            </a:r>
            <a:r>
              <a:rPr lang="ru-RU" sz="2000" dirty="0" smtClean="0">
                <a:solidFill>
                  <a:schemeClr val="accent4">
                    <a:lumMod val="50000"/>
                  </a:schemeClr>
                </a:solidFill>
              </a:rPr>
              <a:t> - Транспортные средства, используемые для перевозки пассажиров и имеющие, помимо места водителя, не более восьми мест для сидения, -</a:t>
            </a:r>
            <a:r>
              <a:rPr lang="ru-RU" sz="2000" dirty="0" smtClean="0"/>
              <a:t> </a:t>
            </a:r>
            <a:r>
              <a:rPr lang="ru-RU" sz="2000" b="1" dirty="0" smtClean="0">
                <a:solidFill>
                  <a:srgbClr val="C00000"/>
                </a:solidFill>
              </a:rPr>
              <a:t>легковые автомобили</a:t>
            </a:r>
            <a:r>
              <a:rPr lang="ru-RU" sz="2000" dirty="0" smtClean="0"/>
              <a:t>.</a:t>
            </a:r>
          </a:p>
          <a:p>
            <a:pPr marL="0" indent="0" algn="just">
              <a:buFont typeface="Wingdings" pitchFamily="2" charset="2"/>
              <a:buNone/>
              <a:defRPr/>
            </a:pPr>
            <a:r>
              <a:rPr lang="ru-RU" sz="2000" dirty="0" smtClean="0"/>
              <a:t>	</a:t>
            </a:r>
            <a:r>
              <a:rPr lang="ru-RU" sz="2000" b="1" dirty="0" smtClean="0">
                <a:solidFill>
                  <a:srgbClr val="C00000"/>
                </a:solidFill>
              </a:rPr>
              <a:t>Автобусы, троллейбусы, специализированные пассажирские транспортные средства и их шасси</a:t>
            </a:r>
            <a:r>
              <a:rPr lang="ru-RU" sz="2000" dirty="0" smtClean="0"/>
              <a:t>, в том числе:</a:t>
            </a:r>
          </a:p>
          <a:p>
            <a:pPr marL="0" indent="0" algn="just">
              <a:buFont typeface="Wingdings" pitchFamily="2" charset="2"/>
              <a:buNone/>
              <a:defRPr/>
            </a:pPr>
            <a:r>
              <a:rPr lang="ru-RU" sz="2000" b="1" dirty="0" smtClean="0">
                <a:solidFill>
                  <a:schemeClr val="accent4">
                    <a:lumMod val="50000"/>
                  </a:schemeClr>
                </a:solidFill>
              </a:rPr>
              <a:t>- Категория M2</a:t>
            </a:r>
            <a:r>
              <a:rPr lang="ru-RU" sz="2000" dirty="0" smtClean="0">
                <a:solidFill>
                  <a:schemeClr val="accent4">
                    <a:lumMod val="50000"/>
                  </a:schemeClr>
                </a:solidFill>
              </a:rPr>
              <a:t> - Транспортные средства, используемые для перевозки пассажиров, имеющие, помимо места водителя, более восьми мест для сидения, технически допустимая максимальная масса которых не превышает 5 т.</a:t>
            </a:r>
          </a:p>
          <a:p>
            <a:pPr marL="0" indent="0" algn="just">
              <a:buFont typeface="Wingdings" pitchFamily="2" charset="2"/>
              <a:buNone/>
              <a:defRPr/>
            </a:pPr>
            <a:r>
              <a:rPr lang="ru-RU" sz="2000" b="1" dirty="0" smtClean="0">
                <a:solidFill>
                  <a:schemeClr val="accent4">
                    <a:lumMod val="50000"/>
                  </a:schemeClr>
                </a:solidFill>
              </a:rPr>
              <a:t>- Категория M3</a:t>
            </a:r>
            <a:r>
              <a:rPr lang="ru-RU" sz="2000" dirty="0" smtClean="0">
                <a:solidFill>
                  <a:schemeClr val="accent4">
                    <a:lumMod val="50000"/>
                  </a:schemeClr>
                </a:solidFill>
              </a:rPr>
              <a:t> - Транспортные средства, используемые для перевозки пассажиров, имеющие, помимо места водителя, более восьми мест для сидения, технически допустимая максимальная масса которых превышает 5 т.</a:t>
            </a:r>
          </a:p>
          <a:p>
            <a:pPr>
              <a:buFont typeface="Wingdings" pitchFamily="2" charset="2"/>
              <a:buNone/>
              <a:defRPr/>
            </a:pPr>
            <a:endParaRPr lang="ru-RU" dirty="0"/>
          </a:p>
        </p:txBody>
      </p:sp>
      <p:sp>
        <p:nvSpPr>
          <p:cNvPr id="4" name="Нижний колонтитул 3"/>
          <p:cNvSpPr>
            <a:spLocks noGrp="1"/>
          </p:cNvSpPr>
          <p:nvPr>
            <p:ph type="ftr" sz="quarter" idx="11"/>
          </p:nvPr>
        </p:nvSpPr>
        <p:spPr>
          <a:xfrm>
            <a:off x="0" y="6245225"/>
            <a:ext cx="2895600" cy="476250"/>
          </a:xfrm>
          <a:prstGeom prst="rect">
            <a:avLst/>
          </a:prstGeom>
        </p:spPr>
        <p:txBody>
          <a:bodyPr/>
          <a:lstStyle/>
          <a:p>
            <a:pPr algn="r">
              <a:defRPr/>
            </a:pPr>
            <a:r>
              <a:rPr lang="ru-RU" dirty="0" smtClean="0"/>
              <a:t>.</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Содержимое 2"/>
          <p:cNvSpPr>
            <a:spLocks noGrp="1"/>
          </p:cNvSpPr>
          <p:nvPr>
            <p:ph idx="1"/>
          </p:nvPr>
        </p:nvSpPr>
        <p:spPr>
          <a:xfrm>
            <a:off x="0" y="836613"/>
            <a:ext cx="8964613" cy="5564187"/>
          </a:xfrm>
        </p:spPr>
        <p:txBody>
          <a:bodyPr>
            <a:normAutofit lnSpcReduction="10000"/>
          </a:bodyPr>
          <a:lstStyle/>
          <a:p>
            <a:pPr marL="0" indent="0" algn="just">
              <a:buFont typeface="Wingdings" pitchFamily="2" charset="2"/>
              <a:buNone/>
            </a:pPr>
            <a:r>
              <a:rPr lang="ru-RU" sz="2000" b="1" dirty="0" smtClean="0"/>
              <a:t>	</a:t>
            </a:r>
            <a:r>
              <a:rPr lang="ru-RU" sz="2000" b="1" u="sng" dirty="0" smtClean="0">
                <a:solidFill>
                  <a:schemeClr val="accent4">
                    <a:lumMod val="50000"/>
                  </a:schemeClr>
                </a:solidFill>
              </a:rPr>
              <a:t>Категория N</a:t>
            </a:r>
            <a:r>
              <a:rPr lang="ru-RU" sz="2000" u="sng" dirty="0" smtClean="0">
                <a:solidFill>
                  <a:schemeClr val="accent4">
                    <a:lumMod val="50000"/>
                  </a:schemeClr>
                </a:solidFill>
              </a:rPr>
              <a:t> - Транспортные средства, используемые для перевозки грузов, -</a:t>
            </a:r>
            <a:r>
              <a:rPr lang="ru-RU" sz="2000" u="sng" dirty="0" smtClean="0"/>
              <a:t> </a:t>
            </a:r>
            <a:r>
              <a:rPr lang="ru-RU" sz="2000" b="1" u="sng" dirty="0" smtClean="0">
                <a:solidFill>
                  <a:srgbClr val="C00000"/>
                </a:solidFill>
              </a:rPr>
              <a:t>автомобили грузовые и их шасси</a:t>
            </a:r>
            <a:r>
              <a:rPr lang="ru-RU" sz="2000" u="sng" dirty="0" smtClean="0"/>
              <a:t>, в том числе:</a:t>
            </a:r>
          </a:p>
          <a:p>
            <a:pPr marL="0" indent="0" algn="just">
              <a:buFont typeface="Wingdings" pitchFamily="2" charset="2"/>
              <a:buNone/>
            </a:pPr>
            <a:r>
              <a:rPr lang="ru-RU" sz="2000" dirty="0" smtClean="0"/>
              <a:t>	</a:t>
            </a:r>
            <a:r>
              <a:rPr lang="ru-RU" sz="2000" dirty="0" smtClean="0">
                <a:solidFill>
                  <a:schemeClr val="accent4">
                    <a:lumMod val="50000"/>
                  </a:schemeClr>
                </a:solidFill>
              </a:rPr>
              <a:t>- </a:t>
            </a:r>
            <a:r>
              <a:rPr lang="ru-RU" sz="2000" b="1" dirty="0" smtClean="0">
                <a:solidFill>
                  <a:schemeClr val="accent4">
                    <a:lumMod val="50000"/>
                  </a:schemeClr>
                </a:solidFill>
              </a:rPr>
              <a:t>Категория N1</a:t>
            </a:r>
            <a:r>
              <a:rPr lang="ru-RU" sz="2000" dirty="0" smtClean="0">
                <a:solidFill>
                  <a:schemeClr val="accent4">
                    <a:lumMod val="50000"/>
                  </a:schemeClr>
                </a:solidFill>
              </a:rPr>
              <a:t> - Транспортные средства, предназначенные для перевозки грузов, имеющие технически допустимую максимальную массу </a:t>
            </a:r>
            <a:r>
              <a:rPr lang="ru-RU" sz="2000" b="1" dirty="0" smtClean="0">
                <a:solidFill>
                  <a:schemeClr val="accent4">
                    <a:lumMod val="50000"/>
                  </a:schemeClr>
                </a:solidFill>
              </a:rPr>
              <a:t>не более 3,5 т</a:t>
            </a:r>
            <a:r>
              <a:rPr lang="ru-RU" sz="2000" dirty="0" smtClean="0">
                <a:solidFill>
                  <a:schemeClr val="accent4">
                    <a:lumMod val="50000"/>
                  </a:schemeClr>
                </a:solidFill>
              </a:rPr>
              <a:t>.</a:t>
            </a:r>
          </a:p>
          <a:p>
            <a:pPr marL="0" indent="0" algn="just">
              <a:buFont typeface="Wingdings" pitchFamily="2" charset="2"/>
              <a:buNone/>
            </a:pPr>
            <a:r>
              <a:rPr lang="ru-RU" sz="2000" dirty="0" smtClean="0">
                <a:solidFill>
                  <a:schemeClr val="accent4">
                    <a:lumMod val="50000"/>
                  </a:schemeClr>
                </a:solidFill>
              </a:rPr>
              <a:t>	- </a:t>
            </a:r>
            <a:r>
              <a:rPr lang="ru-RU" sz="2000" b="1" dirty="0" smtClean="0">
                <a:solidFill>
                  <a:schemeClr val="accent4">
                    <a:lumMod val="50000"/>
                  </a:schemeClr>
                </a:solidFill>
              </a:rPr>
              <a:t>Категория N2</a:t>
            </a:r>
            <a:r>
              <a:rPr lang="ru-RU" sz="2000" dirty="0" smtClean="0">
                <a:solidFill>
                  <a:schemeClr val="accent4">
                    <a:lumMod val="50000"/>
                  </a:schemeClr>
                </a:solidFill>
              </a:rPr>
              <a:t> - Транспортные средства, предназначенные для перевозки грузов, имеющие технически допустимую максимальную массу </a:t>
            </a:r>
            <a:r>
              <a:rPr lang="ru-RU" sz="2000" b="1" dirty="0" smtClean="0">
                <a:solidFill>
                  <a:schemeClr val="accent4">
                    <a:lumMod val="50000"/>
                  </a:schemeClr>
                </a:solidFill>
              </a:rPr>
              <a:t>свыше 3,5 т, но не более 12 т</a:t>
            </a:r>
            <a:r>
              <a:rPr lang="ru-RU" sz="2000" dirty="0" smtClean="0">
                <a:solidFill>
                  <a:schemeClr val="accent4">
                    <a:lumMod val="50000"/>
                  </a:schemeClr>
                </a:solidFill>
              </a:rPr>
              <a:t>.</a:t>
            </a:r>
          </a:p>
          <a:p>
            <a:pPr marL="0" indent="0" algn="just">
              <a:buFont typeface="Wingdings" pitchFamily="2" charset="2"/>
              <a:buNone/>
            </a:pPr>
            <a:r>
              <a:rPr lang="ru-RU" sz="1600" b="1" dirty="0" smtClean="0">
                <a:solidFill>
                  <a:schemeClr val="accent4">
                    <a:lumMod val="50000"/>
                  </a:schemeClr>
                </a:solidFill>
              </a:rPr>
              <a:t>	</a:t>
            </a:r>
            <a:r>
              <a:rPr lang="ru-RU" sz="2000" b="1" dirty="0" smtClean="0">
                <a:solidFill>
                  <a:schemeClr val="accent4">
                    <a:lumMod val="50000"/>
                  </a:schemeClr>
                </a:solidFill>
              </a:rPr>
              <a:t>- Категория N3</a:t>
            </a:r>
            <a:r>
              <a:rPr lang="ru-RU" sz="2000" dirty="0" smtClean="0">
                <a:solidFill>
                  <a:schemeClr val="accent4">
                    <a:lumMod val="50000"/>
                  </a:schemeClr>
                </a:solidFill>
              </a:rPr>
              <a:t> - Транспортные средства, предназначенные для перевозки грузов, имеющие технически допустимую максимальную массу </a:t>
            </a:r>
            <a:r>
              <a:rPr lang="ru-RU" sz="2000" b="1" dirty="0" smtClean="0">
                <a:solidFill>
                  <a:schemeClr val="accent4">
                    <a:lumMod val="50000"/>
                  </a:schemeClr>
                </a:solidFill>
              </a:rPr>
              <a:t>более 12 т.</a:t>
            </a:r>
          </a:p>
          <a:p>
            <a:pPr marL="0" indent="0" algn="just">
              <a:buFont typeface="Wingdings" pitchFamily="2" charset="2"/>
              <a:buNone/>
            </a:pPr>
            <a:r>
              <a:rPr lang="ru-RU" sz="2000" dirty="0" smtClean="0">
                <a:solidFill>
                  <a:schemeClr val="accent4">
                    <a:lumMod val="50000"/>
                  </a:schemeClr>
                </a:solidFill>
              </a:rPr>
              <a:t>	К транспортным средствам повышенной проходимости </a:t>
            </a:r>
            <a:r>
              <a:rPr lang="ru-RU" sz="2000" b="1" dirty="0" smtClean="0">
                <a:solidFill>
                  <a:schemeClr val="accent4">
                    <a:lumMod val="50000"/>
                  </a:schemeClr>
                </a:solidFill>
              </a:rPr>
              <a:t>(категории G)</a:t>
            </a:r>
            <a:r>
              <a:rPr lang="ru-RU" sz="2000" dirty="0" smtClean="0">
                <a:solidFill>
                  <a:schemeClr val="accent4">
                    <a:lumMod val="50000"/>
                  </a:schemeClr>
                </a:solidFill>
              </a:rPr>
              <a:t> могут быть отнесены транспортные средства категорий M и N, если они удовлетворяют следующим требованиям:……..</a:t>
            </a:r>
          </a:p>
          <a:p>
            <a:pPr marL="0" indent="0" algn="just">
              <a:buFont typeface="Wingdings" pitchFamily="2" charset="2"/>
              <a:buNone/>
            </a:pPr>
            <a:r>
              <a:rPr lang="ru-RU" sz="2000" dirty="0" smtClean="0">
                <a:solidFill>
                  <a:schemeClr val="accent4">
                    <a:lumMod val="50000"/>
                  </a:schemeClr>
                </a:solidFill>
              </a:rPr>
              <a:t>	При обозначении категории транспортных средств повышенной проходимости буква G должна сочетаться с буквами M или N (например, N1G).</a:t>
            </a:r>
          </a:p>
          <a:p>
            <a:pPr marL="0" indent="0" algn="just">
              <a:buFont typeface="Wingdings" pitchFamily="2" charset="2"/>
              <a:buNone/>
            </a:pPr>
            <a:endParaRPr lang="ru-RU" sz="2000" b="1" dirty="0" smtClean="0"/>
          </a:p>
        </p:txBody>
      </p:sp>
      <p:sp>
        <p:nvSpPr>
          <p:cNvPr id="4" name="Нижний колонтитул 3"/>
          <p:cNvSpPr>
            <a:spLocks noGrp="1"/>
          </p:cNvSpPr>
          <p:nvPr>
            <p:ph type="ftr" sz="quarter" idx="11"/>
          </p:nvPr>
        </p:nvSpPr>
        <p:spPr>
          <a:xfrm>
            <a:off x="0" y="6245225"/>
            <a:ext cx="2895600" cy="476250"/>
          </a:xfrm>
          <a:prstGeom prst="rect">
            <a:avLst/>
          </a:prstGeom>
        </p:spPr>
        <p:txBody>
          <a:bodyPr/>
          <a:lstStyle/>
          <a:p>
            <a:pPr algn="r">
              <a:defRPr/>
            </a:pPr>
            <a:r>
              <a:rPr lang="ru-RU" dirty="0" smtClean="0"/>
              <a:t>.</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204864"/>
            <a:ext cx="8219256" cy="3240359"/>
          </a:xfrm>
        </p:spPr>
        <p:txBody>
          <a:bodyPr/>
          <a:lstStyle/>
          <a:p>
            <a:pPr algn="ctr">
              <a:buFontTx/>
              <a:buNone/>
              <a:defRPr/>
            </a:pPr>
            <a:r>
              <a:rPr lang="ru-RU" b="1" i="1" dirty="0" smtClean="0">
                <a:solidFill>
                  <a:schemeClr val="accent6">
                    <a:lumMod val="50000"/>
                  </a:schemeClr>
                </a:solidFill>
              </a:rPr>
              <a:t>Порядок уплаты платежей, взимаемых таможенными органами </a:t>
            </a:r>
            <a:r>
              <a:rPr lang="ru-RU" sz="3600" dirty="0" smtClean="0">
                <a:ln w="1905"/>
                <a:effectLst>
                  <a:innerShdw blurRad="69850" dist="43180" dir="5400000">
                    <a:srgbClr val="000000">
                      <a:alpha val="65000"/>
                    </a:srgbClr>
                  </a:innerShdw>
                </a:effectLst>
                <a:latin typeface="Times New Roman" pitchFamily="18" charset="0"/>
                <a:cs typeface="Times New Roman" pitchFamily="18" charset="0"/>
              </a:rPr>
              <a:t/>
            </a:r>
            <a:br>
              <a:rPr lang="ru-RU" sz="3600" dirty="0" smtClean="0">
                <a:ln w="1905"/>
                <a:effectLst>
                  <a:innerShdw blurRad="69850" dist="43180" dir="5400000">
                    <a:srgbClr val="000000">
                      <a:alpha val="65000"/>
                    </a:srgbClr>
                  </a:innerShdw>
                </a:effectLst>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40960" cy="792088"/>
          </a:xfrm>
          <a:extLst>
            <a:ext uri="{909E8E84-426E-40DD-AFC4-6F175D3DCCD1}"/>
            <a:ext uri="{91240B29-F687-4F45-9708-019B960494DF}"/>
          </a:extLst>
        </p:spPr>
        <p:txBody>
          <a:bodyPr>
            <a:noAutofit/>
          </a:bodyPr>
          <a:lstStyle/>
          <a:p>
            <a:pPr algn="ctr" eaLnBrk="1" hangingPunct="1">
              <a:defRPr/>
            </a:pPr>
            <a:r>
              <a:rPr lang="ru-RU" sz="2800" dirty="0" smtClean="0">
                <a:solidFill>
                  <a:schemeClr val="tx2">
                    <a:lumMod val="50000"/>
                  </a:schemeClr>
                </a:solidFill>
              </a:rPr>
              <a:t>Лица, исполняющие обязанность по уплате таможенных платежей</a:t>
            </a:r>
            <a:r>
              <a:rPr lang="ru-RU" sz="2800" dirty="0" smtClean="0">
                <a:ln w="1905"/>
                <a:solidFill>
                  <a:schemeClr val="tx2">
                    <a:lumMod val="50000"/>
                  </a:schemeClr>
                </a:solidFill>
                <a:effectLst>
                  <a:innerShdw blurRad="69850" dist="43180" dir="5400000">
                    <a:srgbClr val="000000">
                      <a:alpha val="65000"/>
                    </a:srgbClr>
                  </a:innerShdw>
                </a:effectLst>
              </a:rPr>
              <a:t> </a:t>
            </a:r>
            <a:endParaRPr lang="ru-RU" sz="2800" dirty="0">
              <a:solidFill>
                <a:schemeClr val="tx2">
                  <a:lumMod val="50000"/>
                </a:schemeClr>
              </a:solidFill>
            </a:endParaRPr>
          </a:p>
        </p:txBody>
      </p:sp>
      <p:sp>
        <p:nvSpPr>
          <p:cNvPr id="3" name="Содержимое 2"/>
          <p:cNvSpPr>
            <a:spLocks noGrp="1"/>
          </p:cNvSpPr>
          <p:nvPr>
            <p:ph idx="1"/>
          </p:nvPr>
        </p:nvSpPr>
        <p:spPr>
          <a:xfrm>
            <a:off x="395288" y="1268413"/>
            <a:ext cx="8280400" cy="5040312"/>
          </a:xfrm>
        </p:spPr>
        <p:txBody>
          <a:bodyPr>
            <a:normAutofit fontScale="25000" lnSpcReduction="20000"/>
          </a:bodyPr>
          <a:lstStyle/>
          <a:p>
            <a:pPr marL="0" indent="0" algn="just" eaLnBrk="1" fontAlgn="auto" hangingPunct="1">
              <a:spcAft>
                <a:spcPts val="0"/>
              </a:spcAft>
              <a:buFont typeface="Wingdings 2"/>
              <a:buNone/>
              <a:defRPr/>
            </a:pPr>
            <a:r>
              <a:rPr lang="ru-RU" sz="7400" b="1" dirty="0" smtClean="0">
                <a:solidFill>
                  <a:schemeClr val="accent3">
                    <a:lumMod val="75000"/>
                  </a:schemeClr>
                </a:solidFill>
              </a:rPr>
              <a:t>          </a:t>
            </a:r>
            <a:endParaRPr lang="ru-RU" sz="7400" b="1" dirty="0" smtClean="0">
              <a:solidFill>
                <a:schemeClr val="tx2"/>
              </a:solidFill>
            </a:endParaRPr>
          </a:p>
          <a:p>
            <a:pPr marL="0" indent="0" algn="just" eaLnBrk="1" fontAlgn="auto" hangingPunct="1">
              <a:spcAft>
                <a:spcPts val="0"/>
              </a:spcAft>
              <a:buFontTx/>
              <a:buNone/>
              <a:defRPr/>
            </a:pPr>
            <a:r>
              <a:rPr lang="ru-RU" sz="8000" b="1" dirty="0" smtClean="0">
                <a:solidFill>
                  <a:schemeClr val="accent3">
                    <a:lumMod val="75000"/>
                  </a:schemeClr>
                </a:solidFill>
              </a:rPr>
              <a:t>	</a:t>
            </a:r>
            <a:r>
              <a:rPr lang="ru-RU" sz="2000" dirty="0" smtClean="0"/>
              <a:t> </a:t>
            </a:r>
            <a:r>
              <a:rPr lang="ru-RU" sz="7200" dirty="0" smtClean="0">
                <a:solidFill>
                  <a:srgbClr val="002060"/>
                </a:solidFill>
              </a:rPr>
              <a:t>Обязанность по уплате таможенных пошлин, налогов исполняется </a:t>
            </a:r>
            <a:r>
              <a:rPr lang="ru-RU" sz="7200" b="1" dirty="0" smtClean="0">
                <a:solidFill>
                  <a:srgbClr val="002060"/>
                </a:solidFill>
              </a:rPr>
              <a:t>плательщиком</a:t>
            </a:r>
            <a:r>
              <a:rPr lang="ru-RU" sz="7200" dirty="0" smtClean="0">
                <a:solidFill>
                  <a:srgbClr val="002060"/>
                </a:solidFill>
              </a:rPr>
              <a:t> таможенных пошлин, налогов и лицами, которые в соответствии с ТК ЕАЭС несут с плательщиком таможенных пошлин, налогов солидарную обязанность или субсидиарную обязанность по уплате таможенных пошлин, налогов</a:t>
            </a:r>
            <a:r>
              <a:rPr lang="ru-RU" sz="7200" dirty="0" smtClean="0"/>
              <a:t> </a:t>
            </a:r>
            <a:r>
              <a:rPr lang="ru-RU" sz="7200" dirty="0" smtClean="0">
                <a:solidFill>
                  <a:srgbClr val="FF0000"/>
                </a:solidFill>
              </a:rPr>
              <a:t>(пункт 1 статьи 55 ТК ЕАЭС). </a:t>
            </a:r>
          </a:p>
          <a:p>
            <a:pPr marL="0" indent="0" algn="just" eaLnBrk="1" fontAlgn="auto" hangingPunct="1">
              <a:spcAft>
                <a:spcPts val="0"/>
              </a:spcAft>
              <a:buFontTx/>
              <a:buNone/>
              <a:defRPr/>
            </a:pPr>
            <a:r>
              <a:rPr lang="ru-RU" sz="7200" dirty="0" smtClean="0"/>
              <a:t>               </a:t>
            </a:r>
            <a:r>
              <a:rPr lang="ru-RU" sz="7200" dirty="0" smtClean="0">
                <a:solidFill>
                  <a:srgbClr val="002060"/>
                </a:solidFill>
              </a:rPr>
              <a:t>Законодательством государств-членов может быть установлена возможность исполнения обязанности по уплате таможенных пошлин, налогов также </a:t>
            </a:r>
            <a:r>
              <a:rPr lang="ru-RU" sz="7200" dirty="0" smtClean="0">
                <a:solidFill>
                  <a:srgbClr val="FF0000"/>
                </a:solidFill>
              </a:rPr>
              <a:t>иными лицами</a:t>
            </a:r>
            <a:r>
              <a:rPr lang="ru-RU" sz="7200" dirty="0" smtClean="0">
                <a:solidFill>
                  <a:srgbClr val="002060"/>
                </a:solidFill>
              </a:rPr>
              <a:t>.</a:t>
            </a:r>
            <a:endParaRPr lang="en-US" sz="7200" dirty="0" smtClean="0">
              <a:solidFill>
                <a:srgbClr val="002060"/>
              </a:solidFill>
            </a:endParaRPr>
          </a:p>
          <a:p>
            <a:pPr marL="0" indent="0" algn="just" eaLnBrk="1" fontAlgn="auto" hangingPunct="1">
              <a:spcAft>
                <a:spcPts val="0"/>
              </a:spcAft>
              <a:buFontTx/>
              <a:buNone/>
              <a:defRPr/>
            </a:pPr>
            <a:r>
              <a:rPr lang="ru-RU" sz="7200" i="1" dirty="0" smtClean="0">
                <a:solidFill>
                  <a:srgbClr val="002060"/>
                </a:solidFill>
              </a:rPr>
              <a:t>Подп.2.1 п.2 Указа №29 от 25.01.2018г. </a:t>
            </a:r>
            <a:r>
              <a:rPr lang="ru-RU" sz="7200" i="1" dirty="0" smtClean="0">
                <a:solidFill>
                  <a:srgbClr val="FF0000"/>
                </a:solidFill>
              </a:rPr>
              <a:t>определено:</a:t>
            </a:r>
            <a:r>
              <a:rPr lang="ru-RU" sz="7200" i="1" dirty="0" smtClean="0">
                <a:solidFill>
                  <a:srgbClr val="002060"/>
                </a:solidFill>
              </a:rPr>
              <a:t> уплата может быть осуществлена за плательщика иным лицом, которое не вправе требовать возврата(зачета) уплаченной суммы за плательщика.</a:t>
            </a:r>
          </a:p>
          <a:p>
            <a:pPr marL="0" indent="0" algn="just" eaLnBrk="1" fontAlgn="auto" hangingPunct="1">
              <a:spcAft>
                <a:spcPts val="0"/>
              </a:spcAft>
              <a:buFontTx/>
              <a:buNone/>
              <a:defRPr/>
            </a:pPr>
            <a:r>
              <a:rPr lang="ru-RU" sz="7200" dirty="0" smtClean="0"/>
              <a:t>               </a:t>
            </a:r>
            <a:r>
              <a:rPr lang="ru-RU" sz="7200" dirty="0" smtClean="0">
                <a:solidFill>
                  <a:srgbClr val="002060"/>
                </a:solidFill>
              </a:rPr>
              <a:t>Обязанность по уплате таможенных пошлин, налогов исполняется </a:t>
            </a:r>
            <a:r>
              <a:rPr lang="ru-RU" sz="7200" b="1" dirty="0" smtClean="0">
                <a:solidFill>
                  <a:srgbClr val="FF0000"/>
                </a:solidFill>
              </a:rPr>
              <a:t>таможенным представителем </a:t>
            </a:r>
            <a:r>
              <a:rPr lang="ru-RU" sz="7200" dirty="0" smtClean="0">
                <a:solidFill>
                  <a:srgbClr val="FF0000"/>
                </a:solidFill>
              </a:rPr>
              <a:t>(ст.405 ТК ЕАЭС)</a:t>
            </a:r>
          </a:p>
          <a:p>
            <a:pPr marL="0" indent="717550" algn="just" eaLnBrk="1" fontAlgn="auto" hangingPunct="1">
              <a:spcAft>
                <a:spcPts val="0"/>
              </a:spcAft>
              <a:buFont typeface="Wingdings 2"/>
              <a:buNone/>
              <a:defRPr/>
            </a:pPr>
            <a:endParaRPr lang="en-US" sz="7200" b="1" dirty="0" smtClean="0">
              <a:solidFill>
                <a:srgbClr val="002060"/>
              </a:solidFill>
            </a:endParaRPr>
          </a:p>
          <a:p>
            <a:pPr marL="0" indent="717550" algn="just" eaLnBrk="1" fontAlgn="auto" hangingPunct="1">
              <a:spcAft>
                <a:spcPts val="0"/>
              </a:spcAft>
              <a:buFont typeface="Wingdings 2"/>
              <a:buNone/>
              <a:defRPr/>
            </a:pPr>
            <a:r>
              <a:rPr lang="ru-RU" sz="7200" b="1" dirty="0" smtClean="0">
                <a:solidFill>
                  <a:srgbClr val="002060"/>
                </a:solidFill>
              </a:rPr>
              <a:t>При</a:t>
            </a:r>
            <a:r>
              <a:rPr lang="ru-RU" sz="7200" b="1" dirty="0" smtClean="0">
                <a:solidFill>
                  <a:schemeClr val="tx2">
                    <a:lumMod val="75000"/>
                  </a:schemeClr>
                </a:solidFill>
              </a:rPr>
              <a:t> </a:t>
            </a:r>
            <a:r>
              <a:rPr lang="ru-RU" sz="7200" b="1" dirty="0" smtClean="0">
                <a:solidFill>
                  <a:srgbClr val="FF0000"/>
                </a:solidFill>
              </a:rPr>
              <a:t>взыскании</a:t>
            </a:r>
            <a:r>
              <a:rPr lang="ru-RU" sz="7200" b="1" dirty="0" smtClean="0">
                <a:solidFill>
                  <a:schemeClr val="tx2">
                    <a:lumMod val="75000"/>
                  </a:schemeClr>
                </a:solidFill>
              </a:rPr>
              <a:t> </a:t>
            </a:r>
            <a:r>
              <a:rPr lang="ru-RU" sz="7200" b="1" dirty="0" smtClean="0">
                <a:solidFill>
                  <a:srgbClr val="002060"/>
                </a:solidFill>
              </a:rPr>
              <a:t>таможенных платежей обязанность по их уплате за плательщика</a:t>
            </a:r>
            <a:r>
              <a:rPr lang="ru-RU" sz="7200" b="1" dirty="0" smtClean="0">
                <a:solidFill>
                  <a:schemeClr val="tx2">
                    <a:lumMod val="75000"/>
                  </a:schemeClr>
                </a:solidFill>
              </a:rPr>
              <a:t> </a:t>
            </a:r>
            <a:r>
              <a:rPr lang="ru-RU" sz="7200" b="1" u="sng" dirty="0" smtClean="0">
                <a:solidFill>
                  <a:srgbClr val="FF0000"/>
                </a:solidFill>
              </a:rPr>
              <a:t>вправе исполнить любое заинтересованное лицо</a:t>
            </a:r>
            <a:r>
              <a:rPr lang="ru-RU" sz="7200" b="1" dirty="0" smtClean="0">
                <a:solidFill>
                  <a:srgbClr val="FF0000"/>
                </a:solidFill>
              </a:rPr>
              <a:t>.</a:t>
            </a:r>
          </a:p>
          <a:p>
            <a:pPr eaLnBrk="1" fontAlgn="auto" hangingPunct="1">
              <a:spcAft>
                <a:spcPts val="0"/>
              </a:spcAft>
              <a:buFont typeface="Wingdings 2"/>
              <a:buNone/>
              <a:defRPr/>
            </a:pPr>
            <a:r>
              <a:rPr lang="ru-RU" sz="8000" b="1" i="1" dirty="0" smtClean="0">
                <a:solidFill>
                  <a:srgbClr val="002060"/>
                </a:solidFill>
              </a:rPr>
              <a:t>						 </a:t>
            </a:r>
          </a:p>
          <a:p>
            <a:pPr eaLnBrk="1" fontAlgn="auto" hangingPunct="1">
              <a:spcAft>
                <a:spcPts val="0"/>
              </a:spcAft>
              <a:buFont typeface="Wingdings 2"/>
              <a:buNone/>
              <a:defRPr/>
            </a:pPr>
            <a:r>
              <a:rPr lang="ru-RU" sz="8000" b="1" i="1" dirty="0" smtClean="0">
                <a:solidFill>
                  <a:srgbClr val="002060"/>
                </a:solidFill>
              </a:rPr>
              <a:t>                                                   </a:t>
            </a:r>
            <a:endParaRPr lang="ru-RU" sz="40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692150"/>
            <a:ext cx="8643937" cy="936625"/>
          </a:xfrm>
        </p:spPr>
        <p:txBody>
          <a:bodyPr>
            <a:normAutofit fontScale="90000"/>
          </a:bodyPr>
          <a:lstStyle/>
          <a:p>
            <a:pPr>
              <a:defRPr/>
            </a:pPr>
            <a:r>
              <a:rPr lang="ru-RU" sz="2800" dirty="0" smtClean="0">
                <a:solidFill>
                  <a:srgbClr val="C00000"/>
                </a:solidFill>
                <a:latin typeface="+mn-lt"/>
              </a:rPr>
              <a:t>Солидарная обязанность (ответственность) </a:t>
            </a:r>
            <a:r>
              <a:rPr lang="ru-RU" sz="2800" dirty="0" smtClean="0">
                <a:solidFill>
                  <a:srgbClr val="002060"/>
                </a:solidFill>
                <a:latin typeface="+mn-lt"/>
              </a:rPr>
              <a:t>- это ответственность группы лиц. </a:t>
            </a:r>
            <a:r>
              <a:rPr lang="ru-RU" sz="2800" dirty="0" smtClean="0">
                <a:latin typeface="+mn-lt"/>
              </a:rPr>
              <a:t/>
            </a:r>
            <a:br>
              <a:rPr lang="ru-RU" sz="2800" dirty="0" smtClean="0">
                <a:latin typeface="+mn-lt"/>
              </a:rPr>
            </a:br>
            <a:endParaRPr lang="ru-RU" sz="2800" dirty="0">
              <a:latin typeface="+mn-lt"/>
            </a:endParaRPr>
          </a:p>
        </p:txBody>
      </p:sp>
      <p:sp>
        <p:nvSpPr>
          <p:cNvPr id="3" name="Содержимое 2"/>
          <p:cNvSpPr>
            <a:spLocks noGrp="1"/>
          </p:cNvSpPr>
          <p:nvPr>
            <p:ph idx="1"/>
          </p:nvPr>
        </p:nvSpPr>
        <p:spPr>
          <a:xfrm>
            <a:off x="323850" y="1557338"/>
            <a:ext cx="8351838" cy="4608512"/>
          </a:xfrm>
        </p:spPr>
        <p:txBody>
          <a:bodyPr/>
          <a:lstStyle/>
          <a:p>
            <a:pPr marL="180975" indent="-71438" algn="just">
              <a:buFontTx/>
              <a:buNone/>
              <a:defRPr/>
            </a:pPr>
            <a:r>
              <a:rPr lang="ru-RU" sz="3600" b="1" dirty="0" smtClean="0">
                <a:solidFill>
                  <a:schemeClr val="tx2"/>
                </a:solidFill>
              </a:rPr>
              <a:t>		</a:t>
            </a:r>
            <a:r>
              <a:rPr lang="ru-RU" sz="2400" b="1" dirty="0" smtClean="0">
                <a:solidFill>
                  <a:srgbClr val="002060"/>
                </a:solidFill>
              </a:rPr>
              <a:t>В случае солидарной ответственности таможенный орган вправе требовать исполнения как от всех должников совместно, так и от любого из них в отдельности, при этом как полностью, так и в части долга.</a:t>
            </a:r>
          </a:p>
          <a:p>
            <a:pPr marL="180975" indent="-71438">
              <a:buFontTx/>
              <a:buNone/>
              <a:defRPr/>
            </a:pPr>
            <a:endParaRPr lang="ru-RU" b="1" dirty="0" smtClean="0">
              <a:solidFill>
                <a:schemeClr val="tx2"/>
              </a:solidFill>
            </a:endParaRPr>
          </a:p>
          <a:p>
            <a:pPr algn="r" eaLnBrk="1" hangingPunct="1">
              <a:buFont typeface="Wingdings 2" pitchFamily="18" charset="2"/>
              <a:buNone/>
              <a:defRPr/>
            </a:pPr>
            <a:r>
              <a:rPr lang="ru-RU" sz="2000" b="1" i="1" dirty="0" smtClean="0">
                <a:solidFill>
                  <a:srgbClr val="002060"/>
                </a:solidFill>
              </a:rPr>
              <a:t>(см. статьи 304-307 Гражданского кодекса </a:t>
            </a:r>
          </a:p>
          <a:p>
            <a:pPr algn="r" eaLnBrk="1" hangingPunct="1">
              <a:buFont typeface="Wingdings 2" pitchFamily="18" charset="2"/>
              <a:buNone/>
              <a:defRPr/>
            </a:pPr>
            <a:r>
              <a:rPr lang="ru-RU" sz="2000" b="1" i="1" dirty="0" smtClean="0">
                <a:solidFill>
                  <a:srgbClr val="002060"/>
                </a:solidFill>
              </a:rPr>
              <a:t>Республики Беларусь)</a:t>
            </a:r>
          </a:p>
          <a:p>
            <a:pPr marL="180975" indent="-71438">
              <a:buFontTx/>
              <a:buNone/>
              <a:defRPr/>
            </a:pPr>
            <a:endParaRPr lang="ru-RU" b="1" dirty="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88913"/>
            <a:ext cx="8353425" cy="647700"/>
          </a:xfrm>
        </p:spPr>
        <p:txBody>
          <a:bodyPr/>
          <a:lstStyle/>
          <a:p>
            <a:pPr>
              <a:defRPr/>
            </a:pPr>
            <a:r>
              <a:rPr lang="ru-RU" sz="2800" dirty="0" smtClean="0">
                <a:solidFill>
                  <a:schemeClr val="accent2">
                    <a:lumMod val="50000"/>
                  </a:schemeClr>
                </a:solidFill>
              </a:rPr>
              <a:t>Солидарная ответственность</a:t>
            </a:r>
            <a:endParaRPr lang="ru-RU" sz="2800" dirty="0">
              <a:solidFill>
                <a:schemeClr val="accent2">
                  <a:lumMod val="50000"/>
                </a:schemeClr>
              </a:solidFill>
            </a:endParaRPr>
          </a:p>
        </p:txBody>
      </p:sp>
      <p:sp>
        <p:nvSpPr>
          <p:cNvPr id="3" name="Содержимое 2"/>
          <p:cNvSpPr>
            <a:spLocks noGrp="1"/>
          </p:cNvSpPr>
          <p:nvPr>
            <p:ph idx="1"/>
          </p:nvPr>
        </p:nvSpPr>
        <p:spPr>
          <a:xfrm>
            <a:off x="395288" y="836613"/>
            <a:ext cx="8424862" cy="5832475"/>
          </a:xfrm>
        </p:spPr>
        <p:txBody>
          <a:bodyPr>
            <a:normAutofit fontScale="77500" lnSpcReduction="20000"/>
          </a:bodyPr>
          <a:lstStyle/>
          <a:p>
            <a:pPr algn="just" eaLnBrk="1" fontAlgn="auto" hangingPunct="1">
              <a:spcAft>
                <a:spcPts val="0"/>
              </a:spcAft>
              <a:buFont typeface="Wingdings 2"/>
              <a:buChar char=""/>
              <a:defRPr/>
            </a:pPr>
            <a:r>
              <a:rPr lang="ru-RU" sz="2200" b="1" dirty="0" smtClean="0">
                <a:solidFill>
                  <a:srgbClr val="FF0000"/>
                </a:solidFill>
              </a:rPr>
              <a:t>    В соответствии с п.4 ст. 405 ТК ЕАЭС </a:t>
            </a:r>
            <a:r>
              <a:rPr lang="ru-RU" sz="2400" dirty="0" smtClean="0">
                <a:solidFill>
                  <a:srgbClr val="002060"/>
                </a:solidFill>
              </a:rPr>
              <a:t>таможенный представитель в случае совершения таможенных операций от имени декларанта несет с ним  в полном размере солидарную обязанность по уплате таможенных пошлин, налогов, специальных, антидемпинговых, компенсационных пошлин.</a:t>
            </a:r>
            <a:endParaRPr lang="en-US" sz="2400" dirty="0" smtClean="0">
              <a:solidFill>
                <a:srgbClr val="002060"/>
              </a:solidFill>
            </a:endParaRPr>
          </a:p>
          <a:p>
            <a:pPr algn="just" eaLnBrk="1" fontAlgn="auto" hangingPunct="1">
              <a:spcAft>
                <a:spcPts val="0"/>
              </a:spcAft>
              <a:buNone/>
              <a:defRPr/>
            </a:pPr>
            <a:r>
              <a:rPr lang="ru-RU" sz="2400" i="1" dirty="0" smtClean="0">
                <a:solidFill>
                  <a:srgbClr val="FF0000"/>
                </a:solidFill>
              </a:rPr>
              <a:t>		                  За исключением случаев:</a:t>
            </a:r>
          </a:p>
          <a:p>
            <a:pPr algn="just" eaLnBrk="1" fontAlgn="auto" hangingPunct="1">
              <a:spcAft>
                <a:spcPts val="0"/>
              </a:spcAft>
              <a:buFont typeface="Wingdings" pitchFamily="2" charset="2"/>
              <a:buChar char="Ø"/>
              <a:defRPr/>
            </a:pPr>
            <a:r>
              <a:rPr lang="ru-RU" sz="2400" i="1" dirty="0" smtClean="0">
                <a:solidFill>
                  <a:srgbClr val="002060"/>
                </a:solidFill>
              </a:rPr>
              <a:t>с несоблюдением условий использования товаров согласно таможенной процедуре, под которую помещены товары;</a:t>
            </a:r>
          </a:p>
          <a:p>
            <a:pPr algn="just" eaLnBrk="1" fontAlgn="auto" hangingPunct="1">
              <a:spcAft>
                <a:spcPts val="0"/>
              </a:spcAft>
              <a:buFont typeface="Wingdings" pitchFamily="2" charset="2"/>
              <a:buChar char="Ø"/>
              <a:defRPr/>
            </a:pPr>
            <a:r>
              <a:rPr lang="ru-RU" sz="2400" i="1" dirty="0" smtClean="0">
                <a:solidFill>
                  <a:srgbClr val="002060"/>
                </a:solidFill>
              </a:rPr>
              <a:t>с изменением сроков уплаты таможенных пошлин, налогов в соответствии с гл.8 ТК ЕАЭС</a:t>
            </a:r>
          </a:p>
          <a:p>
            <a:pPr algn="just" eaLnBrk="1" fontAlgn="auto" hangingPunct="1">
              <a:spcAft>
                <a:spcPts val="0"/>
              </a:spcAft>
              <a:buFont typeface="Wingdings" pitchFamily="2" charset="2"/>
              <a:buChar char="Ø"/>
              <a:defRPr/>
            </a:pPr>
            <a:r>
              <a:rPr lang="ru-RU" sz="2400" i="1" dirty="0" smtClean="0">
                <a:solidFill>
                  <a:srgbClr val="002060"/>
                </a:solidFill>
              </a:rPr>
              <a:t>с совершением действий в нарушение целей и условий предоставления льгот по уплате таможенных пошлин, налогов и (или) ограничений по пользованию и (или) распоряжению товарами в связи с применением таких льгот.</a:t>
            </a:r>
          </a:p>
          <a:p>
            <a:pPr algn="just" eaLnBrk="1" fontAlgn="auto" hangingPunct="1">
              <a:spcAft>
                <a:spcPts val="0"/>
              </a:spcAft>
              <a:buFont typeface="Wingdings 2"/>
              <a:buChar char=""/>
              <a:defRPr/>
            </a:pPr>
            <a:r>
              <a:rPr lang="ru-RU" sz="2100" b="1" i="1" dirty="0" smtClean="0">
                <a:solidFill>
                  <a:srgbClr val="FF0000"/>
                </a:solidFill>
              </a:rPr>
              <a:t>при незаконном перемещении</a:t>
            </a:r>
            <a:r>
              <a:rPr lang="ru-RU" sz="2100" b="1" i="1" dirty="0" smtClean="0"/>
              <a:t> </a:t>
            </a:r>
            <a:r>
              <a:rPr lang="ru-RU" sz="2100" i="1" dirty="0" smtClean="0">
                <a:solidFill>
                  <a:srgbClr val="001D58"/>
                </a:solidFill>
              </a:rPr>
              <a:t>товаров через таможенную границу Союза обязанность по уплате таможенных пошлин, налогов возникает </a:t>
            </a:r>
            <a:r>
              <a:rPr lang="ru-RU" sz="2100" b="1" i="1" dirty="0" smtClean="0">
                <a:solidFill>
                  <a:srgbClr val="001D58"/>
                </a:solidFill>
              </a:rPr>
              <a:t>у лиц, незаконно перемещающих товары. </a:t>
            </a:r>
            <a:r>
              <a:rPr lang="ru-RU" sz="2100" i="1" dirty="0" smtClean="0">
                <a:solidFill>
                  <a:srgbClr val="001D58"/>
                </a:solidFill>
              </a:rPr>
              <a:t>Лица, участвующие в незаконном перемещении, если они знали или должны были знать о незаконности такого перемещения, а при ввозе товаров на таможенную территорию Союза- также лица, которые приобрели в собственность или во владение незаконно ввезенные товары</a:t>
            </a:r>
            <a:r>
              <a:rPr lang="ru-RU" sz="2100" b="1" i="1" dirty="0" smtClean="0">
                <a:solidFill>
                  <a:srgbClr val="001D58"/>
                </a:solidFill>
              </a:rPr>
              <a:t>, несут солидарную обязанность по уплате таможенных пошлин, налогов с лицами, незаконно перемещающими товары.</a:t>
            </a:r>
            <a:r>
              <a:rPr lang="ru-RU" sz="2100" i="1" dirty="0" smtClean="0">
                <a:solidFill>
                  <a:srgbClr val="001D58"/>
                </a:solidFill>
              </a:rPr>
              <a:t>(ст. 56 ТК ЕАЭС);</a:t>
            </a:r>
          </a:p>
          <a:p>
            <a:pPr>
              <a:buFontTx/>
              <a:buNone/>
              <a:defRPr/>
            </a:pPr>
            <a:endParaRPr lang="ru-RU"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648072"/>
          </a:xfrm>
        </p:spPr>
        <p:txBody>
          <a:bodyPr>
            <a:normAutofit fontScale="90000"/>
          </a:bodyPr>
          <a:lstStyle/>
          <a:p>
            <a:pPr algn="ctr">
              <a:defRPr/>
            </a:pPr>
            <a:r>
              <a:rPr lang="ru-RU" sz="2400" dirty="0" smtClean="0">
                <a:ln w="1905"/>
                <a:solidFill>
                  <a:srgbClr val="001D58"/>
                </a:solidFill>
                <a:effectLst>
                  <a:innerShdw blurRad="69850" dist="43180" dir="5400000">
                    <a:srgbClr val="000000">
                      <a:alpha val="65000"/>
                    </a:srgbClr>
                  </a:innerShdw>
                </a:effectLst>
                <a:latin typeface="+mn-lt"/>
              </a:rPr>
              <a:t>ФОРМЫ УПЛАТЫ ТАМОЖЕННЫХ ПЛАТЕЖЕЙ</a:t>
            </a:r>
            <a:br>
              <a:rPr lang="ru-RU" sz="2400" dirty="0" smtClean="0">
                <a:ln w="1905"/>
                <a:solidFill>
                  <a:srgbClr val="001D58"/>
                </a:solidFill>
                <a:effectLst>
                  <a:innerShdw blurRad="69850" dist="43180" dir="5400000">
                    <a:srgbClr val="000000">
                      <a:alpha val="65000"/>
                    </a:srgbClr>
                  </a:innerShdw>
                </a:effectLst>
                <a:latin typeface="+mn-lt"/>
              </a:rPr>
            </a:br>
            <a:r>
              <a:rPr lang="ru-RU" sz="2400" dirty="0" smtClean="0">
                <a:ln w="1905"/>
                <a:solidFill>
                  <a:srgbClr val="001D58"/>
                </a:solidFill>
                <a:effectLst>
                  <a:innerShdw blurRad="69850" dist="43180" dir="5400000">
                    <a:srgbClr val="000000">
                      <a:alpha val="65000"/>
                    </a:srgbClr>
                  </a:innerShdw>
                </a:effectLst>
                <a:latin typeface="+mn-lt"/>
              </a:rPr>
              <a:t>(ст.99 Закона о ТР) </a:t>
            </a:r>
            <a:endParaRPr lang="ru-RU" sz="2400" dirty="0">
              <a:ln w="1905"/>
              <a:solidFill>
                <a:srgbClr val="001D58"/>
              </a:solidFill>
              <a:effectLst>
                <a:innerShdw blurRad="69850" dist="43180" dir="5400000">
                  <a:srgbClr val="000000">
                    <a:alpha val="65000"/>
                  </a:srgbClr>
                </a:innerShdw>
              </a:effectLst>
              <a:latin typeface="+mn-l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7775575" y="1196975"/>
            <a:ext cx="1368425" cy="1079500"/>
          </a:xfr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pic>
      <p:pic>
        <p:nvPicPr>
          <p:cNvPr id="1027" name="Picture 3"/>
          <p:cNvPicPr>
            <a:picLocks noChangeAspect="1" noChangeArrowheads="1"/>
          </p:cNvPicPr>
          <p:nvPr/>
        </p:nvPicPr>
        <p:blipFill>
          <a:blip r:embed="rId3" cstate="print"/>
          <a:srcRect/>
          <a:stretch>
            <a:fillRect/>
          </a:stretch>
        </p:blipFill>
        <p:spPr bwMode="auto">
          <a:xfrm>
            <a:off x="0" y="3643313"/>
            <a:ext cx="827088" cy="792162"/>
          </a:xfrm>
          <a:prstGeom prst="rect">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a:ln w="9525">
            <a:noFill/>
            <a:miter lim="800000"/>
            <a:headEnd/>
            <a:tailEnd/>
          </a:ln>
        </p:spPr>
      </p:pic>
      <p:sp>
        <p:nvSpPr>
          <p:cNvPr id="6" name="Овал 5"/>
          <p:cNvSpPr/>
          <p:nvPr/>
        </p:nvSpPr>
        <p:spPr>
          <a:xfrm>
            <a:off x="1000125" y="928688"/>
            <a:ext cx="3529013" cy="914400"/>
          </a:xfrm>
          <a:prstGeom prst="ellipse">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2"/>
                </a:solidFill>
              </a:rPr>
              <a:t>1</a:t>
            </a:r>
            <a:r>
              <a:rPr lang="ru-RU" b="1" i="1" dirty="0">
                <a:solidFill>
                  <a:schemeClr val="accent4">
                    <a:lumMod val="50000"/>
                  </a:schemeClr>
                </a:solidFill>
              </a:rPr>
              <a:t>. В безналичном порядке</a:t>
            </a:r>
          </a:p>
        </p:txBody>
      </p:sp>
      <p:sp>
        <p:nvSpPr>
          <p:cNvPr id="7" name="Овал 6"/>
          <p:cNvSpPr/>
          <p:nvPr/>
        </p:nvSpPr>
        <p:spPr>
          <a:xfrm>
            <a:off x="5000625" y="981075"/>
            <a:ext cx="3529013" cy="1008063"/>
          </a:xfrm>
          <a:prstGeom prst="ellipse">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rgbClr val="FF0000"/>
                </a:solidFill>
              </a:rPr>
              <a:t>2. Наличными  денежными средствами</a:t>
            </a:r>
          </a:p>
        </p:txBody>
      </p:sp>
      <p:sp>
        <p:nvSpPr>
          <p:cNvPr id="9" name="Загнутый угол 8"/>
          <p:cNvSpPr/>
          <p:nvPr/>
        </p:nvSpPr>
        <p:spPr>
          <a:xfrm>
            <a:off x="857250" y="2071688"/>
            <a:ext cx="3929063" cy="785812"/>
          </a:xfrm>
          <a:prstGeom prst="foldedCorner">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4">
                    <a:lumMod val="50000"/>
                  </a:schemeClr>
                </a:solidFill>
              </a:rPr>
              <a:t>Посредством представления в банк платежных инструкций на бумажном носителе</a:t>
            </a:r>
          </a:p>
        </p:txBody>
      </p:sp>
      <p:sp>
        <p:nvSpPr>
          <p:cNvPr id="10" name="Загнутый угол 9"/>
          <p:cNvSpPr/>
          <p:nvPr/>
        </p:nvSpPr>
        <p:spPr>
          <a:xfrm>
            <a:off x="785813" y="2997200"/>
            <a:ext cx="4000500" cy="936625"/>
          </a:xfrm>
          <a:prstGeom prst="foldedCorner">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4">
                    <a:lumMod val="50000"/>
                  </a:schemeClr>
                </a:solidFill>
              </a:rPr>
              <a:t>Путем направления платежных инструкций ч/</a:t>
            </a:r>
            <a:r>
              <a:rPr lang="ru-RU" sz="1600" b="1" dirty="0" err="1">
                <a:solidFill>
                  <a:schemeClr val="accent4">
                    <a:lumMod val="50000"/>
                  </a:schemeClr>
                </a:solidFill>
              </a:rPr>
              <a:t>з</a:t>
            </a:r>
            <a:r>
              <a:rPr lang="ru-RU" sz="1600" b="1" dirty="0">
                <a:solidFill>
                  <a:schemeClr val="accent4">
                    <a:lumMod val="50000"/>
                  </a:schemeClr>
                </a:solidFill>
              </a:rPr>
              <a:t> системы </a:t>
            </a:r>
            <a:r>
              <a:rPr lang="ru-RU" sz="1600" b="1" dirty="0" err="1">
                <a:solidFill>
                  <a:schemeClr val="accent4">
                    <a:lumMod val="50000"/>
                  </a:schemeClr>
                </a:solidFill>
              </a:rPr>
              <a:t>дистан-ционного</a:t>
            </a:r>
            <a:r>
              <a:rPr lang="ru-RU" sz="1600" b="1" dirty="0">
                <a:solidFill>
                  <a:schemeClr val="accent4">
                    <a:lumMod val="50000"/>
                  </a:schemeClr>
                </a:solidFill>
              </a:rPr>
              <a:t> банковского </a:t>
            </a:r>
            <a:r>
              <a:rPr lang="ru-RU" sz="1600" b="1" dirty="0" err="1">
                <a:solidFill>
                  <a:schemeClr val="accent4">
                    <a:lumMod val="50000"/>
                  </a:schemeClr>
                </a:solidFill>
              </a:rPr>
              <a:t>обслуж</a:t>
            </a:r>
            <a:r>
              <a:rPr lang="ru-RU" sz="1600" b="1" dirty="0">
                <a:solidFill>
                  <a:schemeClr val="accent4">
                    <a:lumMod val="50000"/>
                  </a:schemeClr>
                </a:solidFill>
              </a:rPr>
              <a:t>., в т.ч.</a:t>
            </a:r>
          </a:p>
        </p:txBody>
      </p:sp>
      <p:sp>
        <p:nvSpPr>
          <p:cNvPr id="11" name="Загнутый угол 10"/>
          <p:cNvSpPr/>
          <p:nvPr/>
        </p:nvSpPr>
        <p:spPr>
          <a:xfrm>
            <a:off x="900113" y="4786313"/>
            <a:ext cx="3816350" cy="1235075"/>
          </a:xfrm>
          <a:prstGeom prst="foldedCorner">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chemeClr val="accent4">
                    <a:lumMod val="50000"/>
                  </a:schemeClr>
                </a:solidFill>
              </a:rPr>
              <a:t>Через системы </a:t>
            </a:r>
            <a:r>
              <a:rPr lang="ru-RU" sz="1300" b="1" dirty="0" err="1">
                <a:solidFill>
                  <a:schemeClr val="accent4">
                    <a:lumMod val="50000"/>
                  </a:schemeClr>
                </a:solidFill>
              </a:rPr>
              <a:t>дистанц.банковского</a:t>
            </a:r>
            <a:r>
              <a:rPr lang="ru-RU" sz="1300" b="1" dirty="0">
                <a:solidFill>
                  <a:schemeClr val="accent4">
                    <a:lumMod val="50000"/>
                  </a:schemeClr>
                </a:solidFill>
              </a:rPr>
              <a:t> </a:t>
            </a:r>
            <a:r>
              <a:rPr lang="ru-RU" sz="1300" b="1" dirty="0" err="1">
                <a:solidFill>
                  <a:schemeClr val="accent4">
                    <a:lumMod val="50000"/>
                  </a:schemeClr>
                </a:solidFill>
              </a:rPr>
              <a:t>обслу-живания</a:t>
            </a:r>
            <a:r>
              <a:rPr lang="ru-RU" sz="1300" b="1" dirty="0">
                <a:solidFill>
                  <a:schemeClr val="accent4">
                    <a:lumMod val="50000"/>
                  </a:schemeClr>
                </a:solidFill>
              </a:rPr>
              <a:t> и объекты программно-технической инфраструктуры банков  и РУП «</a:t>
            </a:r>
            <a:r>
              <a:rPr lang="ru-RU" sz="1300" b="1" dirty="0" err="1">
                <a:solidFill>
                  <a:schemeClr val="accent4">
                    <a:lumMod val="50000"/>
                  </a:schemeClr>
                </a:solidFill>
              </a:rPr>
              <a:t>Белпочта</a:t>
            </a:r>
            <a:r>
              <a:rPr lang="ru-RU" sz="1300" b="1" dirty="0">
                <a:solidFill>
                  <a:schemeClr val="accent4">
                    <a:lumMod val="50000"/>
                  </a:schemeClr>
                </a:solidFill>
              </a:rPr>
              <a:t>» с использованием банковских платежных карточек</a:t>
            </a:r>
          </a:p>
        </p:txBody>
      </p:sp>
      <p:sp>
        <p:nvSpPr>
          <p:cNvPr id="13" name="Загнутый угол 12"/>
          <p:cNvSpPr/>
          <p:nvPr/>
        </p:nvSpPr>
        <p:spPr>
          <a:xfrm>
            <a:off x="5286375" y="2286000"/>
            <a:ext cx="2736850" cy="863600"/>
          </a:xfrm>
          <a:prstGeom prst="foldedCorner">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4">
                    <a:lumMod val="50000"/>
                  </a:schemeClr>
                </a:solidFill>
              </a:rPr>
              <a:t>В кассу банка; объекта почтовой связи</a:t>
            </a:r>
          </a:p>
        </p:txBody>
      </p:sp>
      <p:sp>
        <p:nvSpPr>
          <p:cNvPr id="14" name="Загнутый угол 13"/>
          <p:cNvSpPr/>
          <p:nvPr/>
        </p:nvSpPr>
        <p:spPr>
          <a:xfrm>
            <a:off x="900113" y="6092825"/>
            <a:ext cx="3816350" cy="649288"/>
          </a:xfrm>
          <a:prstGeom prst="foldedCorner">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4">
                    <a:lumMod val="50000"/>
                  </a:schemeClr>
                </a:solidFill>
              </a:rPr>
              <a:t>Посредством АИС ЕРИП </a:t>
            </a:r>
          </a:p>
          <a:p>
            <a:pPr algn="ctr">
              <a:defRPr/>
            </a:pPr>
            <a:r>
              <a:rPr lang="ru-RU" sz="1600" b="1" dirty="0">
                <a:solidFill>
                  <a:schemeClr val="accent4">
                    <a:lumMod val="50000"/>
                  </a:schemeClr>
                </a:solidFill>
              </a:rPr>
              <a:t>(АИС «Расчет»)</a:t>
            </a:r>
          </a:p>
        </p:txBody>
      </p:sp>
      <p:pic>
        <p:nvPicPr>
          <p:cNvPr id="1029" name="Picture 5"/>
          <p:cNvPicPr>
            <a:picLocks noChangeAspect="1" noChangeArrowheads="1"/>
          </p:cNvPicPr>
          <p:nvPr/>
        </p:nvPicPr>
        <p:blipFill>
          <a:blip r:embed="rId4" cstate="print"/>
          <a:srcRect/>
          <a:stretch>
            <a:fillRect/>
          </a:stretch>
        </p:blipFill>
        <p:spPr bwMode="auto">
          <a:xfrm>
            <a:off x="0" y="4714875"/>
            <a:ext cx="827088" cy="863600"/>
          </a:xfrm>
          <a:prstGeom prst="rect">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a:ln w="9525">
            <a:noFill/>
            <a:miter lim="800000"/>
            <a:headEnd/>
            <a:tailEnd/>
          </a:ln>
        </p:spPr>
      </p:pic>
      <p:pic>
        <p:nvPicPr>
          <p:cNvPr id="3" name="Picture 2"/>
          <p:cNvPicPr>
            <a:picLocks noChangeAspect="1" noChangeArrowheads="1"/>
          </p:cNvPicPr>
          <p:nvPr/>
        </p:nvPicPr>
        <p:blipFill>
          <a:blip r:embed="rId5" cstate="print"/>
          <a:srcRect/>
          <a:stretch>
            <a:fillRect/>
          </a:stretch>
        </p:blipFill>
        <p:spPr bwMode="auto">
          <a:xfrm>
            <a:off x="0" y="6021388"/>
            <a:ext cx="827088" cy="720725"/>
          </a:xfrm>
          <a:prstGeom prst="rect">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0" y="2420938"/>
            <a:ext cx="827088" cy="863600"/>
          </a:xfrm>
          <a:prstGeom prst="rect">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84213" y="2276475"/>
            <a:ext cx="215900" cy="360363"/>
          </a:xfrm>
          <a:prstGeom prst="rect">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a:ln w="9525">
            <a:noFill/>
            <a:miter lim="800000"/>
            <a:headEnd/>
            <a:tailEnd/>
          </a:ln>
        </p:spPr>
      </p:pic>
      <p:sp>
        <p:nvSpPr>
          <p:cNvPr id="21" name="Загнутый угол 20"/>
          <p:cNvSpPr/>
          <p:nvPr/>
        </p:nvSpPr>
        <p:spPr>
          <a:xfrm>
            <a:off x="900113" y="4071938"/>
            <a:ext cx="3886200" cy="642937"/>
          </a:xfrm>
          <a:prstGeom prst="foldedCorner">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4">
                    <a:lumMod val="50000"/>
                  </a:schemeClr>
                </a:solidFill>
              </a:rPr>
              <a:t>Через системы расчетов с использованием электронных денег</a:t>
            </a:r>
          </a:p>
        </p:txBody>
      </p:sp>
      <p:sp>
        <p:nvSpPr>
          <p:cNvPr id="30" name="Стрелка вниз 29"/>
          <p:cNvSpPr/>
          <p:nvPr/>
        </p:nvSpPr>
        <p:spPr>
          <a:xfrm>
            <a:off x="2500313" y="1778000"/>
            <a:ext cx="484187" cy="287338"/>
          </a:xfrm>
          <a:prstGeom prst="down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b="1">
              <a:solidFill>
                <a:schemeClr val="accent6">
                  <a:lumMod val="75000"/>
                </a:schemeClr>
              </a:solidFill>
            </a:endParaRPr>
          </a:p>
        </p:txBody>
      </p:sp>
      <p:sp>
        <p:nvSpPr>
          <p:cNvPr id="31" name="Стрелка вниз 30"/>
          <p:cNvSpPr/>
          <p:nvPr/>
        </p:nvSpPr>
        <p:spPr>
          <a:xfrm>
            <a:off x="6588125" y="1919288"/>
            <a:ext cx="484188" cy="287337"/>
          </a:xfrm>
          <a:prstGeom prst="down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b="1">
              <a:solidFill>
                <a:schemeClr val="accent6">
                  <a:lumMod val="75000"/>
                </a:schemeClr>
              </a:solidFill>
            </a:endParaRPr>
          </a:p>
        </p:txBody>
      </p:sp>
      <p:sp>
        <p:nvSpPr>
          <p:cNvPr id="32" name="Овал 31"/>
          <p:cNvSpPr/>
          <p:nvPr/>
        </p:nvSpPr>
        <p:spPr>
          <a:xfrm>
            <a:off x="5000625" y="3286125"/>
            <a:ext cx="3357563" cy="1071563"/>
          </a:xfrm>
          <a:prstGeom prst="ellipse">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i="1" dirty="0">
                <a:solidFill>
                  <a:schemeClr val="accent4">
                    <a:lumMod val="50000"/>
                  </a:schemeClr>
                </a:solidFill>
              </a:rPr>
              <a:t>Путем обращения в таможенные платежи сумм обеспечения</a:t>
            </a:r>
          </a:p>
        </p:txBody>
      </p:sp>
      <p:sp>
        <p:nvSpPr>
          <p:cNvPr id="22" name="Овал 21"/>
          <p:cNvSpPr/>
          <p:nvPr/>
        </p:nvSpPr>
        <p:spPr>
          <a:xfrm>
            <a:off x="4929188" y="4429125"/>
            <a:ext cx="3286125" cy="1214438"/>
          </a:xfrm>
          <a:prstGeom prst="ellipse">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i="1" dirty="0">
                <a:solidFill>
                  <a:schemeClr val="accent4">
                    <a:lumMod val="50000"/>
                  </a:schemeClr>
                </a:solidFill>
              </a:rPr>
              <a:t>Путем проведения зачета излишне уплаченных ТП </a:t>
            </a:r>
          </a:p>
        </p:txBody>
      </p:sp>
      <p:sp>
        <p:nvSpPr>
          <p:cNvPr id="23" name="Овал 22"/>
          <p:cNvSpPr/>
          <p:nvPr/>
        </p:nvSpPr>
        <p:spPr>
          <a:xfrm>
            <a:off x="4929188" y="5643563"/>
            <a:ext cx="3357562" cy="1035050"/>
          </a:xfrm>
          <a:prstGeom prst="ellipse">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i="1" dirty="0">
                <a:solidFill>
                  <a:schemeClr val="accent4">
                    <a:lumMod val="50000"/>
                  </a:schemeClr>
                </a:solidFill>
              </a:rPr>
              <a:t>За счет авансовых платежей</a:t>
            </a:r>
          </a:p>
        </p:txBody>
      </p:sp>
      <p:sp>
        <p:nvSpPr>
          <p:cNvPr id="24" name="Овал 23"/>
          <p:cNvSpPr/>
          <p:nvPr/>
        </p:nvSpPr>
        <p:spPr>
          <a:xfrm rot="5400000">
            <a:off x="7000860" y="4572008"/>
            <a:ext cx="3357586" cy="928694"/>
          </a:xfrm>
          <a:prstGeom prst="ellipse">
            <a:avLst/>
          </a:prstGeom>
          <a:gradFill>
            <a:gsLst>
              <a:gs pos="0">
                <a:schemeClr val="accent2">
                  <a:lumMod val="20000"/>
                  <a:lumOff val="80000"/>
                  <a:alpha val="74000"/>
                </a:schemeClr>
              </a:gs>
              <a:gs pos="50000">
                <a:schemeClr val="accent1">
                  <a:tint val="44500"/>
                  <a:satMod val="160000"/>
                  <a:alpha val="28000"/>
                </a:schemeClr>
              </a:gs>
              <a:gs pos="100000">
                <a:schemeClr val="accent1">
                  <a:tint val="23500"/>
                  <a:satMod val="160000"/>
                  <a:alpha val="9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a:defRPr/>
            </a:pPr>
            <a:r>
              <a:rPr lang="ru-RU" b="1" i="1" dirty="0">
                <a:solidFill>
                  <a:srgbClr val="FF0000"/>
                </a:solidFill>
              </a:rPr>
              <a:t>3.ЗАЧЕТ</a:t>
            </a:r>
          </a:p>
        </p:txBody>
      </p:sp>
      <p:cxnSp>
        <p:nvCxnSpPr>
          <p:cNvPr id="27" name="Прямая со стрелкой 26"/>
          <p:cNvCxnSpPr/>
          <p:nvPr/>
        </p:nvCxnSpPr>
        <p:spPr>
          <a:xfrm>
            <a:off x="7929563" y="4071938"/>
            <a:ext cx="428625" cy="2857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8001000" y="5929313"/>
            <a:ext cx="428625" cy="3571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8001000" y="5214938"/>
            <a:ext cx="428625" cy="15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288925"/>
          </a:xfrm>
        </p:spPr>
        <p:txBody>
          <a:bodyPr/>
          <a:lstStyle/>
          <a:p>
            <a:pPr>
              <a:defRPr/>
            </a:pPr>
            <a:r>
              <a:rPr lang="ru-RU" sz="800" dirty="0" smtClean="0"/>
              <a:t>.</a:t>
            </a:r>
            <a:endParaRPr lang="ru-RU" sz="800" dirty="0"/>
          </a:p>
        </p:txBody>
      </p:sp>
      <p:sp>
        <p:nvSpPr>
          <p:cNvPr id="3" name="Содержимое 2"/>
          <p:cNvSpPr>
            <a:spLocks noGrp="1"/>
          </p:cNvSpPr>
          <p:nvPr>
            <p:ph idx="1"/>
          </p:nvPr>
        </p:nvSpPr>
        <p:spPr>
          <a:xfrm>
            <a:off x="323850" y="549275"/>
            <a:ext cx="8351838" cy="6024563"/>
          </a:xfrm>
        </p:spPr>
        <p:txBody>
          <a:bodyPr>
            <a:normAutofit fontScale="92500" lnSpcReduction="10000"/>
          </a:bodyPr>
          <a:lstStyle/>
          <a:p>
            <a:pPr marL="0" indent="109538" algn="just">
              <a:buFontTx/>
              <a:buNone/>
              <a:defRPr/>
            </a:pPr>
            <a:r>
              <a:rPr lang="ru-RU" sz="2400" b="1" dirty="0" smtClean="0"/>
              <a:t>   </a:t>
            </a:r>
            <a:r>
              <a:rPr lang="ru-RU" sz="2600" b="1" dirty="0" smtClean="0">
                <a:solidFill>
                  <a:srgbClr val="00246C"/>
                </a:solidFill>
              </a:rPr>
              <a:t>Для целей выпуска товаров </a:t>
            </a:r>
            <a:r>
              <a:rPr lang="ru-RU" sz="2600" b="1" u="sng" dirty="0" smtClean="0">
                <a:solidFill>
                  <a:srgbClr val="FF0000"/>
                </a:solidFill>
              </a:rPr>
              <a:t>подтверждением исполнения обязанности по уплате таможенного платежа</a:t>
            </a:r>
            <a:r>
              <a:rPr lang="ru-RU" sz="2600" b="1" dirty="0" smtClean="0">
                <a:solidFill>
                  <a:srgbClr val="FF0000"/>
                </a:solidFill>
              </a:rPr>
              <a:t> </a:t>
            </a:r>
            <a:r>
              <a:rPr lang="ru-RU" sz="2600" b="1" dirty="0" smtClean="0">
                <a:solidFill>
                  <a:srgbClr val="00246C"/>
                </a:solidFill>
              </a:rPr>
              <a:t>является </a:t>
            </a:r>
          </a:p>
          <a:p>
            <a:pPr marL="0" indent="109538" algn="just">
              <a:buFontTx/>
              <a:buNone/>
              <a:defRPr/>
            </a:pPr>
            <a:endParaRPr lang="ru-RU" sz="2400" b="1" dirty="0" smtClean="0"/>
          </a:p>
          <a:p>
            <a:pPr marL="0" indent="109538" algn="just">
              <a:buFontTx/>
              <a:buNone/>
              <a:defRPr/>
            </a:pPr>
            <a:r>
              <a:rPr lang="ru-RU" sz="2400" b="1" dirty="0" smtClean="0">
                <a:solidFill>
                  <a:srgbClr val="00133A"/>
                </a:solidFill>
              </a:rPr>
              <a:t>  </a:t>
            </a:r>
            <a:r>
              <a:rPr lang="ru-RU" sz="2400" b="1" dirty="0" smtClean="0">
                <a:solidFill>
                  <a:srgbClr val="00246C"/>
                </a:solidFill>
              </a:rPr>
              <a:t>- поступление в таможенный орган </a:t>
            </a:r>
            <a:r>
              <a:rPr lang="ru-RU" sz="2400" b="1" dirty="0" smtClean="0">
                <a:solidFill>
                  <a:srgbClr val="FF0000"/>
                </a:solidFill>
              </a:rPr>
              <a:t>в электронном виде информации</a:t>
            </a:r>
            <a:r>
              <a:rPr lang="ru-RU" sz="2400" b="1" dirty="0" smtClean="0"/>
              <a:t> </a:t>
            </a:r>
            <a:r>
              <a:rPr lang="ru-RU" sz="2400" b="1" dirty="0" smtClean="0">
                <a:solidFill>
                  <a:srgbClr val="FF0000"/>
                </a:solidFill>
              </a:rPr>
              <a:t>Министерства финансов</a:t>
            </a:r>
            <a:r>
              <a:rPr lang="ru-RU" sz="2400" b="1" dirty="0" smtClean="0"/>
              <a:t> </a:t>
            </a:r>
            <a:r>
              <a:rPr lang="ru-RU" sz="2400" b="1" dirty="0" smtClean="0">
                <a:solidFill>
                  <a:srgbClr val="00246C"/>
                </a:solidFill>
              </a:rPr>
              <a:t>Республики Беларусь о зачислении уплаченных плательщиком сумм таможенного платежа на счет;</a:t>
            </a:r>
          </a:p>
          <a:p>
            <a:pPr marL="0" indent="109538" algn="just">
              <a:buFontTx/>
              <a:buNone/>
              <a:defRPr/>
            </a:pPr>
            <a:r>
              <a:rPr lang="ru-RU" sz="2400" b="1" dirty="0" smtClean="0"/>
              <a:t>  </a:t>
            </a:r>
            <a:r>
              <a:rPr lang="ru-RU" sz="2400" b="1" dirty="0" smtClean="0">
                <a:solidFill>
                  <a:srgbClr val="003399"/>
                </a:solidFill>
              </a:rPr>
              <a:t>- </a:t>
            </a:r>
            <a:r>
              <a:rPr lang="ru-RU" sz="2400" b="1" dirty="0" smtClean="0">
                <a:solidFill>
                  <a:srgbClr val="00246C"/>
                </a:solidFill>
              </a:rPr>
              <a:t>поступление в таможенный орган </a:t>
            </a:r>
            <a:r>
              <a:rPr lang="ru-RU" sz="2400" b="1" dirty="0" smtClean="0">
                <a:solidFill>
                  <a:srgbClr val="FF0000"/>
                </a:solidFill>
              </a:rPr>
              <a:t>в электронном виде информации банка</a:t>
            </a:r>
            <a:r>
              <a:rPr lang="ru-RU" sz="2400" b="1" dirty="0" smtClean="0">
                <a:solidFill>
                  <a:srgbClr val="00246C"/>
                </a:solidFill>
              </a:rPr>
              <a:t>, небанковской кредитно-финансовой организации об уплате плательщиком таможенного платежа;</a:t>
            </a:r>
          </a:p>
          <a:p>
            <a:pPr marL="0" indent="109538" algn="just">
              <a:buFontTx/>
              <a:buNone/>
              <a:defRPr/>
            </a:pPr>
            <a:r>
              <a:rPr lang="ru-RU" sz="2400" b="1" dirty="0" smtClean="0">
                <a:solidFill>
                  <a:srgbClr val="00246C"/>
                </a:solidFill>
              </a:rPr>
              <a:t>  - представление в таможенный орган документов </a:t>
            </a:r>
            <a:r>
              <a:rPr lang="ru-RU" sz="2400" b="1" dirty="0" smtClean="0">
                <a:solidFill>
                  <a:srgbClr val="FF0000"/>
                </a:solidFill>
              </a:rPr>
              <a:t>на бумажном носителе </a:t>
            </a:r>
            <a:r>
              <a:rPr lang="ru-RU" sz="2400" b="1" dirty="0" smtClean="0">
                <a:solidFill>
                  <a:srgbClr val="00246C"/>
                </a:solidFill>
              </a:rPr>
              <a:t>об уплате таможенного платежа (только в виде оригиналов и должны содержать отметку банка об исполнении).</a:t>
            </a:r>
          </a:p>
          <a:p>
            <a:pPr marL="0" indent="109538" algn="r">
              <a:buFontTx/>
              <a:buNone/>
              <a:defRPr/>
            </a:pPr>
            <a:r>
              <a:rPr lang="ru-RU" sz="2400" dirty="0" smtClean="0">
                <a:solidFill>
                  <a:srgbClr val="00246C"/>
                </a:solidFill>
              </a:rPr>
              <a:t>(Ст.100 Закона о ТР)</a:t>
            </a:r>
            <a:endParaRPr lang="ru-RU" sz="2400" dirty="0">
              <a:solidFill>
                <a:srgbClr val="00246C"/>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5"/>
          <p:cNvGrpSpPr/>
          <p:nvPr/>
        </p:nvGrpSpPr>
        <p:grpSpPr>
          <a:xfrm>
            <a:off x="250825" y="692150"/>
            <a:ext cx="8642350" cy="504825"/>
            <a:chOff x="250825" y="692150"/>
            <a:chExt cx="8642350" cy="504825"/>
          </a:xfrm>
        </p:grpSpPr>
        <p:sp>
          <p:nvSpPr>
            <p:cNvPr id="17" name="Line 42"/>
            <p:cNvSpPr>
              <a:spLocks noChangeShapeType="1"/>
            </p:cNvSpPr>
            <p:nvPr/>
          </p:nvSpPr>
          <p:spPr bwMode="auto">
            <a:xfrm>
              <a:off x="1692275" y="1052513"/>
              <a:ext cx="7200900" cy="0"/>
            </a:xfrm>
            <a:prstGeom prst="line">
              <a:avLst/>
            </a:prstGeom>
            <a:noFill/>
            <a:ln w="9525">
              <a:solidFill>
                <a:schemeClr val="tx1"/>
              </a:solidFill>
              <a:round/>
              <a:headEnd/>
              <a:tailEnd/>
            </a:ln>
          </p:spPr>
          <p:txBody>
            <a:bodyPr/>
            <a:lstStyle/>
            <a:p>
              <a:endParaRPr lang="ru-RU"/>
            </a:p>
          </p:txBody>
        </p:sp>
        <p:sp>
          <p:nvSpPr>
            <p:cNvPr id="18" name="Line 43"/>
            <p:cNvSpPr>
              <a:spLocks noChangeShapeType="1"/>
            </p:cNvSpPr>
            <p:nvPr/>
          </p:nvSpPr>
          <p:spPr bwMode="auto">
            <a:xfrm>
              <a:off x="395288" y="765175"/>
              <a:ext cx="0" cy="360363"/>
            </a:xfrm>
            <a:prstGeom prst="line">
              <a:avLst/>
            </a:prstGeom>
            <a:noFill/>
            <a:ln w="9525">
              <a:solidFill>
                <a:schemeClr val="tx1"/>
              </a:solidFill>
              <a:round/>
              <a:headEnd/>
              <a:tailEnd/>
            </a:ln>
          </p:spPr>
          <p:txBody>
            <a:bodyPr/>
            <a:lstStyle/>
            <a:p>
              <a:endParaRPr lang="ru-RU"/>
            </a:p>
          </p:txBody>
        </p:sp>
        <p:sp>
          <p:nvSpPr>
            <p:cNvPr id="19" name="Line 45"/>
            <p:cNvSpPr>
              <a:spLocks noChangeShapeType="1"/>
            </p:cNvSpPr>
            <p:nvPr/>
          </p:nvSpPr>
          <p:spPr bwMode="auto">
            <a:xfrm>
              <a:off x="8675688" y="692150"/>
              <a:ext cx="0" cy="504825"/>
            </a:xfrm>
            <a:prstGeom prst="line">
              <a:avLst/>
            </a:prstGeom>
            <a:noFill/>
            <a:ln w="9525">
              <a:solidFill>
                <a:schemeClr val="tx1"/>
              </a:solidFill>
              <a:round/>
              <a:headEnd/>
              <a:tailEnd/>
            </a:ln>
          </p:spPr>
          <p:txBody>
            <a:bodyPr/>
            <a:lstStyle/>
            <a:p>
              <a:endParaRPr lang="ru-RU"/>
            </a:p>
          </p:txBody>
        </p:sp>
        <p:sp>
          <p:nvSpPr>
            <p:cNvPr id="20" name="Line 46"/>
            <p:cNvSpPr>
              <a:spLocks noChangeShapeType="1"/>
            </p:cNvSpPr>
            <p:nvPr/>
          </p:nvSpPr>
          <p:spPr bwMode="auto">
            <a:xfrm flipH="1">
              <a:off x="250825" y="1052513"/>
              <a:ext cx="576263" cy="0"/>
            </a:xfrm>
            <a:prstGeom prst="line">
              <a:avLst/>
            </a:prstGeom>
            <a:noFill/>
            <a:ln w="9525">
              <a:solidFill>
                <a:schemeClr val="tx1"/>
              </a:solidFill>
              <a:round/>
              <a:headEnd/>
              <a:tailEnd/>
            </a:ln>
          </p:spPr>
          <p:txBody>
            <a:bodyPr/>
            <a:lstStyle/>
            <a:p>
              <a:endParaRPr lang="ru-RU"/>
            </a:p>
          </p:txBody>
        </p:sp>
        <p:sp>
          <p:nvSpPr>
            <p:cNvPr id="21" name="Line 103"/>
            <p:cNvSpPr>
              <a:spLocks noChangeShapeType="1"/>
            </p:cNvSpPr>
            <p:nvPr/>
          </p:nvSpPr>
          <p:spPr bwMode="auto">
            <a:xfrm>
              <a:off x="1042988" y="1052513"/>
              <a:ext cx="360362" cy="0"/>
            </a:xfrm>
            <a:prstGeom prst="line">
              <a:avLst/>
            </a:prstGeom>
            <a:noFill/>
            <a:ln w="9525">
              <a:solidFill>
                <a:schemeClr val="tx1"/>
              </a:solidFill>
              <a:round/>
              <a:headEnd/>
              <a:tailEnd/>
            </a:ln>
          </p:spPr>
          <p:txBody>
            <a:bodyPr/>
            <a:lstStyle/>
            <a:p>
              <a:endParaRPr lang="ru-RU"/>
            </a:p>
          </p:txBody>
        </p:sp>
      </p:grpSp>
      <p:sp>
        <p:nvSpPr>
          <p:cNvPr id="24" name="Заголовок 1"/>
          <p:cNvSpPr>
            <a:spLocks noGrp="1"/>
          </p:cNvSpPr>
          <p:nvPr>
            <p:ph type="title"/>
          </p:nvPr>
        </p:nvSpPr>
        <p:spPr>
          <a:xfrm>
            <a:off x="0" y="214290"/>
            <a:ext cx="9144000" cy="714380"/>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r>
              <a:rPr lang="ru-RU" sz="2400" dirty="0" smtClean="0">
                <a:ln w="1905"/>
                <a:solidFill>
                  <a:srgbClr val="580000"/>
                </a:solidFill>
                <a:effectLst>
                  <a:innerShdw blurRad="69850" dist="43180" dir="5400000">
                    <a:srgbClr val="000000">
                      <a:alpha val="65000"/>
                    </a:srgbClr>
                  </a:innerShdw>
                </a:effectLst>
              </a:rPr>
              <a:t>ПОРЯДОК УПЛАТЫ ВВОЗНЫХ ТАМОЖЕННЫХ ПОШЛИН</a:t>
            </a:r>
          </a:p>
        </p:txBody>
      </p:sp>
      <p:sp>
        <p:nvSpPr>
          <p:cNvPr id="10" name="Содержимое 2"/>
          <p:cNvSpPr>
            <a:spLocks noGrp="1"/>
          </p:cNvSpPr>
          <p:nvPr>
            <p:ph idx="1"/>
          </p:nvPr>
        </p:nvSpPr>
        <p:spPr>
          <a:xfrm>
            <a:off x="214282" y="1214422"/>
            <a:ext cx="8686800" cy="5072074"/>
          </a:xfrm>
        </p:spPr>
        <p:txBody>
          <a:bodyPr>
            <a:noAutofit/>
          </a:bodyPr>
          <a:lstStyle/>
          <a:p>
            <a:pPr marL="0" indent="447675" algn="just">
              <a:buNone/>
            </a:pPr>
            <a:r>
              <a:rPr lang="ru-RU" sz="2600" b="1" dirty="0" smtClean="0">
                <a:solidFill>
                  <a:srgbClr val="002060"/>
                </a:solidFill>
                <a:effectLst/>
              </a:rPr>
              <a:t>Ввозные таможенные пошлины уплачиваются отдельными платежными документами и </a:t>
            </a:r>
            <a:r>
              <a:rPr lang="ru-RU" sz="2600" b="1" u="sng" dirty="0" smtClean="0">
                <a:solidFill>
                  <a:srgbClr val="FF0000"/>
                </a:solidFill>
                <a:effectLst/>
              </a:rPr>
              <a:t>не могут быть зачтены</a:t>
            </a:r>
            <a:r>
              <a:rPr lang="ru-RU" sz="2600" b="1" dirty="0" smtClean="0">
                <a:solidFill>
                  <a:schemeClr val="accent6">
                    <a:lumMod val="75000"/>
                  </a:schemeClr>
                </a:solidFill>
                <a:effectLst/>
              </a:rPr>
              <a:t> </a:t>
            </a:r>
            <a:r>
              <a:rPr lang="ru-RU" sz="2600" b="1" dirty="0" smtClean="0">
                <a:solidFill>
                  <a:srgbClr val="002060"/>
                </a:solidFill>
                <a:effectLst/>
              </a:rPr>
              <a:t>в счет уплаты иных, </a:t>
            </a:r>
            <a:r>
              <a:rPr lang="ru-RU" sz="2600" b="1" dirty="0" smtClean="0">
                <a:solidFill>
                  <a:srgbClr val="FF0000"/>
                </a:solidFill>
                <a:effectLst/>
              </a:rPr>
              <a:t>подлежащих к уплате</a:t>
            </a:r>
            <a:r>
              <a:rPr lang="ru-RU" sz="2600" b="1" dirty="0" smtClean="0">
                <a:solidFill>
                  <a:srgbClr val="002060"/>
                </a:solidFill>
                <a:effectLst/>
              </a:rPr>
              <a:t>, таможенных и иных платежей, взимаемых таможенными органами. </a:t>
            </a:r>
          </a:p>
          <a:p>
            <a:pPr marL="0" indent="447675" algn="just" eaLnBrk="1" hangingPunct="1">
              <a:buNone/>
            </a:pPr>
            <a:r>
              <a:rPr lang="ru-RU" sz="2600" b="1" dirty="0" smtClean="0">
                <a:ln w="1905"/>
                <a:solidFill>
                  <a:srgbClr val="002060"/>
                </a:solidFill>
                <a:effectLst/>
                <a:cs typeface="Times New Roman" pitchFamily="18" charset="0"/>
              </a:rPr>
              <a:t>Суммы ввозных таможенных пошлин уплачиваются на </a:t>
            </a:r>
            <a:r>
              <a:rPr lang="ru-RU" sz="2600" b="1" dirty="0" smtClean="0">
                <a:ln w="1905"/>
                <a:solidFill>
                  <a:srgbClr val="FF0000"/>
                </a:solidFill>
                <a:effectLst/>
                <a:cs typeface="Times New Roman" pitchFamily="18" charset="0"/>
              </a:rPr>
              <a:t>код бюджетной классификации 2601 </a:t>
            </a:r>
            <a:endParaRPr lang="ru-RU" sz="2600" b="1" dirty="0" smtClean="0">
              <a:ln w="1905"/>
              <a:solidFill>
                <a:schemeClr val="accent6">
                  <a:lumMod val="75000"/>
                </a:schemeClr>
              </a:solidFill>
              <a:cs typeface="Times New Roman" pitchFamily="18" charset="0"/>
            </a:endParaRPr>
          </a:p>
          <a:p>
            <a:pPr marL="0" indent="447675" algn="just">
              <a:buNone/>
            </a:pPr>
            <a:r>
              <a:rPr lang="ru-RU" sz="2600" b="1" dirty="0" smtClean="0">
                <a:solidFill>
                  <a:srgbClr val="002060"/>
                </a:solidFill>
                <a:effectLst/>
              </a:rPr>
              <a:t>Ввозные таможенные пошлины</a:t>
            </a:r>
            <a:r>
              <a:rPr lang="ru-RU" sz="2600" b="1" dirty="0" smtClean="0">
                <a:solidFill>
                  <a:schemeClr val="accent6">
                    <a:lumMod val="75000"/>
                  </a:schemeClr>
                </a:solidFill>
                <a:effectLst/>
              </a:rPr>
              <a:t> </a:t>
            </a:r>
            <a:r>
              <a:rPr lang="ru-RU" sz="2600" b="1" u="sng" dirty="0" smtClean="0">
                <a:solidFill>
                  <a:srgbClr val="FF0000"/>
                </a:solidFill>
                <a:effectLst/>
              </a:rPr>
              <a:t>могут быть зачтены</a:t>
            </a:r>
            <a:r>
              <a:rPr lang="ru-RU" sz="2600" b="1" dirty="0" smtClean="0">
                <a:solidFill>
                  <a:srgbClr val="FF0000"/>
                </a:solidFill>
                <a:effectLst/>
              </a:rPr>
              <a:t> </a:t>
            </a:r>
            <a:r>
              <a:rPr lang="ru-RU" sz="2600" b="1" dirty="0" smtClean="0">
                <a:solidFill>
                  <a:srgbClr val="002060"/>
                </a:solidFill>
                <a:effectLst/>
              </a:rPr>
              <a:t>в счет уплаты таможенных платежей, а также иных платежей, взимаемых таможенными органами, </a:t>
            </a:r>
            <a:r>
              <a:rPr lang="ru-RU" sz="2600" b="1" dirty="0" smtClean="0">
                <a:solidFill>
                  <a:srgbClr val="FF0000"/>
                </a:solidFill>
                <a:effectLst/>
              </a:rPr>
              <a:t>только в рамках взыскания задолженности по таким платежам</a:t>
            </a:r>
            <a:endParaRPr lang="ru-RU" sz="2600" b="1" dirty="0" smtClean="0">
              <a:ln w="1905"/>
              <a:solidFill>
                <a:srgbClr val="FF0000"/>
              </a:solidFill>
              <a:effectLst/>
              <a:cs typeface="Times New Roman" pitchFamily="18" charset="0"/>
            </a:endParaRPr>
          </a:p>
          <a:p>
            <a:pPr marL="0" indent="447675" algn="just" eaLnBrk="1" hangingPunct="1">
              <a:buNone/>
            </a:pPr>
            <a:endParaRPr lang="ru-RU" sz="2600" b="1" dirty="0" smtClean="0">
              <a:ln w="1905"/>
              <a:solidFill>
                <a:schemeClr val="accent6">
                  <a:lumMod val="75000"/>
                </a:schemeClr>
              </a:solidFill>
              <a:effectLst>
                <a:innerShdw blurRad="69850" dist="43180" dir="5400000">
                  <a:srgbClr val="000000">
                    <a:alpha val="65000"/>
                  </a:srgbClr>
                </a:innerShdw>
              </a:effectLst>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620713"/>
          </a:xfrm>
        </p:spPr>
        <p:txBody>
          <a:bodyPr>
            <a:normAutofit fontScale="90000"/>
          </a:bodyPr>
          <a:lstStyle/>
          <a:p>
            <a:pPr algn="r">
              <a:defRPr/>
            </a:pPr>
            <a:r>
              <a:rPr lang="ru-RU" sz="3600" dirty="0" smtClean="0"/>
              <a:t>Общие положения</a:t>
            </a:r>
            <a:endParaRPr lang="ru-RU" sz="3600" dirty="0"/>
          </a:p>
        </p:txBody>
      </p:sp>
      <p:sp>
        <p:nvSpPr>
          <p:cNvPr id="8195" name="Содержимое 2"/>
          <p:cNvSpPr>
            <a:spLocks noGrp="1"/>
          </p:cNvSpPr>
          <p:nvPr>
            <p:ph idx="1"/>
          </p:nvPr>
        </p:nvSpPr>
        <p:spPr>
          <a:xfrm>
            <a:off x="0" y="549275"/>
            <a:ext cx="8964613" cy="6048077"/>
          </a:xfrm>
        </p:spPr>
        <p:txBody>
          <a:bodyPr/>
          <a:lstStyle/>
          <a:p>
            <a:pPr marL="0" indent="174625" algn="just">
              <a:spcBef>
                <a:spcPct val="0"/>
              </a:spcBef>
              <a:buFontTx/>
              <a:buNone/>
            </a:pPr>
            <a:r>
              <a:rPr lang="ru-RU" sz="2400" dirty="0" smtClean="0"/>
              <a:t>В соответствии с положениями главы </a:t>
            </a:r>
            <a:r>
              <a:rPr lang="ru-RU" sz="2400" dirty="0" smtClean="0">
                <a:solidFill>
                  <a:srgbClr val="FF0000"/>
                </a:solidFill>
              </a:rPr>
              <a:t>7 ТК ЕАЭС</a:t>
            </a:r>
            <a:r>
              <a:rPr lang="en-US" sz="2400" dirty="0" smtClean="0"/>
              <a:t>:</a:t>
            </a:r>
            <a:endParaRPr lang="ru-RU" sz="2400" dirty="0" smtClean="0"/>
          </a:p>
          <a:p>
            <a:pPr marL="0" indent="174625" algn="just">
              <a:spcBef>
                <a:spcPct val="0"/>
              </a:spcBef>
              <a:buFontTx/>
              <a:buNone/>
            </a:pPr>
            <a:r>
              <a:rPr lang="ru-RU" sz="2400" dirty="0" smtClean="0">
                <a:solidFill>
                  <a:srgbClr val="FF0000"/>
                </a:solidFill>
              </a:rPr>
              <a:t>	</a:t>
            </a:r>
            <a:r>
              <a:rPr lang="ru-RU" sz="2400" b="1" dirty="0" smtClean="0">
                <a:solidFill>
                  <a:srgbClr val="FF0000"/>
                </a:solidFill>
              </a:rPr>
              <a:t>Объектом</a:t>
            </a:r>
            <a:r>
              <a:rPr lang="ru-RU" sz="2400" dirty="0" smtClean="0"/>
              <a:t> обложения таможенными пошлинами, налогами являются </a:t>
            </a:r>
            <a:r>
              <a:rPr lang="ru-RU" sz="2400" b="1" dirty="0" smtClean="0">
                <a:solidFill>
                  <a:srgbClr val="FF0000"/>
                </a:solidFill>
              </a:rPr>
              <a:t>товары</a:t>
            </a:r>
            <a:r>
              <a:rPr lang="ru-RU" sz="2400" dirty="0" smtClean="0"/>
              <a:t>, перемещаемые через таможенную границу Союза, </a:t>
            </a:r>
            <a:r>
              <a:rPr lang="ru-RU" sz="2400" i="1" dirty="0" smtClean="0">
                <a:solidFill>
                  <a:srgbClr val="FF0000"/>
                </a:solidFill>
              </a:rPr>
              <a:t>а также иные товары в случаях, предусмотренных Кодексом</a:t>
            </a:r>
            <a:r>
              <a:rPr lang="ru-RU" sz="2400" dirty="0" smtClean="0">
                <a:solidFill>
                  <a:srgbClr val="FF0000"/>
                </a:solidFill>
              </a:rPr>
              <a:t>. </a:t>
            </a:r>
          </a:p>
          <a:p>
            <a:pPr marL="0" indent="174625" algn="just">
              <a:spcBef>
                <a:spcPct val="0"/>
              </a:spcBef>
              <a:buFontTx/>
              <a:buNone/>
            </a:pPr>
            <a:r>
              <a:rPr lang="ru-RU" sz="2400" dirty="0" smtClean="0"/>
              <a:t>	Таможенные пошлины, налоги исчисляются плательщиками таможенных пошлин, налогов, за исключением случаев, предусмотренных ТК ЕАЭС</a:t>
            </a:r>
            <a:r>
              <a:rPr lang="en-US" sz="2400" dirty="0" smtClean="0"/>
              <a:t> </a:t>
            </a:r>
            <a:r>
              <a:rPr lang="en-US" sz="2400" i="1" dirty="0" smtClean="0">
                <a:solidFill>
                  <a:srgbClr val="FF0000"/>
                </a:solidFill>
              </a:rPr>
              <a:t>(</a:t>
            </a:r>
            <a:r>
              <a:rPr lang="ru-RU" sz="2400" i="1" dirty="0" smtClean="0">
                <a:solidFill>
                  <a:srgbClr val="FF0000"/>
                </a:solidFill>
              </a:rPr>
              <a:t>п.2 ст.52)</a:t>
            </a:r>
            <a:r>
              <a:rPr lang="en-US" sz="2400" i="1" dirty="0" smtClean="0">
                <a:solidFill>
                  <a:srgbClr val="FF0000"/>
                </a:solidFill>
              </a:rPr>
              <a:t> </a:t>
            </a:r>
            <a:r>
              <a:rPr lang="ru-RU" sz="2400" dirty="0" smtClean="0"/>
              <a:t>- </a:t>
            </a:r>
            <a:r>
              <a:rPr lang="ru-RU" sz="2400" i="1" dirty="0" smtClean="0">
                <a:solidFill>
                  <a:srgbClr val="FF0000"/>
                </a:solidFill>
              </a:rPr>
              <a:t>таможенным органом.</a:t>
            </a:r>
          </a:p>
          <a:p>
            <a:pPr marL="0" indent="174625" algn="just">
              <a:spcBef>
                <a:spcPct val="0"/>
              </a:spcBef>
              <a:buFontTx/>
              <a:buNone/>
            </a:pPr>
            <a:r>
              <a:rPr lang="ru-RU" sz="2400" dirty="0" smtClean="0"/>
              <a:t>	При </a:t>
            </a:r>
            <a:r>
              <a:rPr lang="ru-RU" sz="2400" b="1" dirty="0" smtClean="0">
                <a:solidFill>
                  <a:srgbClr val="FF0000"/>
                </a:solidFill>
              </a:rPr>
              <a:t>взыскании</a:t>
            </a:r>
            <a:r>
              <a:rPr lang="ru-RU" sz="2400" dirty="0" smtClean="0"/>
              <a:t> таможенных платежей их исчисление производится </a:t>
            </a:r>
            <a:r>
              <a:rPr lang="ru-RU" sz="2400" b="1" dirty="0" smtClean="0">
                <a:solidFill>
                  <a:srgbClr val="FF0000"/>
                </a:solidFill>
              </a:rPr>
              <a:t>таможенным органом.</a:t>
            </a:r>
            <a:endParaRPr lang="ru-RU" sz="24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5"/>
          <p:cNvGrpSpPr/>
          <p:nvPr/>
        </p:nvGrpSpPr>
        <p:grpSpPr>
          <a:xfrm>
            <a:off x="250825" y="692150"/>
            <a:ext cx="8642350" cy="504825"/>
            <a:chOff x="250825" y="692150"/>
            <a:chExt cx="8642350" cy="504825"/>
          </a:xfrm>
        </p:grpSpPr>
        <p:sp>
          <p:nvSpPr>
            <p:cNvPr id="17" name="Line 42"/>
            <p:cNvSpPr>
              <a:spLocks noChangeShapeType="1"/>
            </p:cNvSpPr>
            <p:nvPr/>
          </p:nvSpPr>
          <p:spPr bwMode="auto">
            <a:xfrm>
              <a:off x="1692275" y="1052513"/>
              <a:ext cx="7200900" cy="0"/>
            </a:xfrm>
            <a:prstGeom prst="line">
              <a:avLst/>
            </a:prstGeom>
            <a:noFill/>
            <a:ln w="9525">
              <a:solidFill>
                <a:schemeClr val="tx1"/>
              </a:solidFill>
              <a:round/>
              <a:headEnd/>
              <a:tailEnd/>
            </a:ln>
          </p:spPr>
          <p:txBody>
            <a:bodyPr/>
            <a:lstStyle/>
            <a:p>
              <a:endParaRPr lang="ru-RU"/>
            </a:p>
          </p:txBody>
        </p:sp>
        <p:sp>
          <p:nvSpPr>
            <p:cNvPr id="18" name="Line 43"/>
            <p:cNvSpPr>
              <a:spLocks noChangeShapeType="1"/>
            </p:cNvSpPr>
            <p:nvPr/>
          </p:nvSpPr>
          <p:spPr bwMode="auto">
            <a:xfrm>
              <a:off x="395288" y="765175"/>
              <a:ext cx="0" cy="360363"/>
            </a:xfrm>
            <a:prstGeom prst="line">
              <a:avLst/>
            </a:prstGeom>
            <a:noFill/>
            <a:ln w="9525">
              <a:solidFill>
                <a:schemeClr val="tx1"/>
              </a:solidFill>
              <a:round/>
              <a:headEnd/>
              <a:tailEnd/>
            </a:ln>
          </p:spPr>
          <p:txBody>
            <a:bodyPr/>
            <a:lstStyle/>
            <a:p>
              <a:endParaRPr lang="ru-RU"/>
            </a:p>
          </p:txBody>
        </p:sp>
        <p:sp>
          <p:nvSpPr>
            <p:cNvPr id="19" name="Line 45"/>
            <p:cNvSpPr>
              <a:spLocks noChangeShapeType="1"/>
            </p:cNvSpPr>
            <p:nvPr/>
          </p:nvSpPr>
          <p:spPr bwMode="auto">
            <a:xfrm>
              <a:off x="8675688" y="692150"/>
              <a:ext cx="0" cy="504825"/>
            </a:xfrm>
            <a:prstGeom prst="line">
              <a:avLst/>
            </a:prstGeom>
            <a:noFill/>
            <a:ln w="9525">
              <a:solidFill>
                <a:schemeClr val="tx1"/>
              </a:solidFill>
              <a:round/>
              <a:headEnd/>
              <a:tailEnd/>
            </a:ln>
          </p:spPr>
          <p:txBody>
            <a:bodyPr/>
            <a:lstStyle/>
            <a:p>
              <a:endParaRPr lang="ru-RU"/>
            </a:p>
          </p:txBody>
        </p:sp>
        <p:sp>
          <p:nvSpPr>
            <p:cNvPr id="20" name="Line 46"/>
            <p:cNvSpPr>
              <a:spLocks noChangeShapeType="1"/>
            </p:cNvSpPr>
            <p:nvPr/>
          </p:nvSpPr>
          <p:spPr bwMode="auto">
            <a:xfrm flipH="1">
              <a:off x="250825" y="1052513"/>
              <a:ext cx="576263" cy="0"/>
            </a:xfrm>
            <a:prstGeom prst="line">
              <a:avLst/>
            </a:prstGeom>
            <a:noFill/>
            <a:ln w="9525">
              <a:solidFill>
                <a:schemeClr val="tx1"/>
              </a:solidFill>
              <a:round/>
              <a:headEnd/>
              <a:tailEnd/>
            </a:ln>
          </p:spPr>
          <p:txBody>
            <a:bodyPr/>
            <a:lstStyle/>
            <a:p>
              <a:endParaRPr lang="ru-RU"/>
            </a:p>
          </p:txBody>
        </p:sp>
        <p:sp>
          <p:nvSpPr>
            <p:cNvPr id="21" name="Line 103"/>
            <p:cNvSpPr>
              <a:spLocks noChangeShapeType="1"/>
            </p:cNvSpPr>
            <p:nvPr/>
          </p:nvSpPr>
          <p:spPr bwMode="auto">
            <a:xfrm>
              <a:off x="1042988" y="1052513"/>
              <a:ext cx="360362" cy="0"/>
            </a:xfrm>
            <a:prstGeom prst="line">
              <a:avLst/>
            </a:prstGeom>
            <a:noFill/>
            <a:ln w="9525">
              <a:solidFill>
                <a:schemeClr val="tx1"/>
              </a:solidFill>
              <a:round/>
              <a:headEnd/>
              <a:tailEnd/>
            </a:ln>
          </p:spPr>
          <p:txBody>
            <a:bodyPr/>
            <a:lstStyle/>
            <a:p>
              <a:endParaRPr lang="ru-RU"/>
            </a:p>
          </p:txBody>
        </p:sp>
      </p:grpSp>
      <p:sp>
        <p:nvSpPr>
          <p:cNvPr id="12" name="Содержимое 2"/>
          <p:cNvSpPr>
            <a:spLocks noGrp="1"/>
          </p:cNvSpPr>
          <p:nvPr>
            <p:ph idx="1"/>
          </p:nvPr>
        </p:nvSpPr>
        <p:spPr>
          <a:xfrm>
            <a:off x="107504" y="548680"/>
            <a:ext cx="8830816" cy="5832648"/>
          </a:xfrm>
        </p:spPr>
        <p:txBody>
          <a:bodyPr>
            <a:noAutofit/>
          </a:bodyPr>
          <a:lstStyle/>
          <a:p>
            <a:pPr marL="0" indent="447675" algn="just">
              <a:buNone/>
            </a:pPr>
            <a:r>
              <a:rPr lang="ru-RU" sz="2400" b="1" i="1" dirty="0" smtClean="0">
                <a:solidFill>
                  <a:srgbClr val="FF0000"/>
                </a:solidFill>
              </a:rPr>
              <a:t>Авансовые платежи </a:t>
            </a:r>
            <a:r>
              <a:rPr lang="ru-RU" sz="2400" b="1" dirty="0" smtClean="0">
                <a:solidFill>
                  <a:srgbClr val="002060"/>
                </a:solidFill>
              </a:rPr>
              <a:t>- денежные средства (деньги), внесенные в счет уплаты предстоящих </a:t>
            </a:r>
            <a:r>
              <a:rPr lang="ru-RU" sz="2400" b="1" dirty="0" smtClean="0">
                <a:solidFill>
                  <a:srgbClr val="FF0000"/>
                </a:solidFill>
              </a:rPr>
              <a:t>таможенных пошлин, </a:t>
            </a:r>
            <a:r>
              <a:rPr lang="ru-RU" sz="2400" b="1" dirty="0" smtClean="0">
                <a:solidFill>
                  <a:srgbClr val="00246C"/>
                </a:solidFill>
              </a:rPr>
              <a:t>налогов, таможенных сборов, специальных, антидемпинговых, компенсационных пошлин и не идентифицированные плательщиком в разрезе конкретных видов и сумм таможенных пошлин, налогов, таможенных сборов, специальных, антидемпинговых, компенсационных пошлин в отношении конкретных товаров. (</a:t>
            </a:r>
            <a:r>
              <a:rPr lang="ru-RU" sz="2400" b="1" i="1" dirty="0" smtClean="0">
                <a:solidFill>
                  <a:srgbClr val="FF0000"/>
                </a:solidFill>
              </a:rPr>
              <a:t>ст.48 ТК ЕАЭС </a:t>
            </a:r>
            <a:r>
              <a:rPr lang="ru-RU" sz="2400" b="1" dirty="0" smtClean="0">
                <a:solidFill>
                  <a:srgbClr val="00246C"/>
                </a:solidFill>
              </a:rPr>
              <a:t>)</a:t>
            </a:r>
          </a:p>
          <a:p>
            <a:pPr marL="0" indent="447675" algn="just">
              <a:buNone/>
            </a:pPr>
            <a:r>
              <a:rPr lang="ru-RU" sz="2400" b="1" dirty="0" smtClean="0">
                <a:solidFill>
                  <a:srgbClr val="00246C"/>
                </a:solidFill>
              </a:rPr>
              <a:t>Положения </a:t>
            </a:r>
            <a:r>
              <a:rPr lang="ru-RU" sz="2400" b="1" i="1" dirty="0" smtClean="0">
                <a:solidFill>
                  <a:srgbClr val="FF0000"/>
                </a:solidFill>
              </a:rPr>
              <a:t>п.1 ст.48 </a:t>
            </a:r>
            <a:r>
              <a:rPr lang="ru-RU" sz="2400" b="1" dirty="0" smtClean="0">
                <a:solidFill>
                  <a:srgbClr val="00246C"/>
                </a:solidFill>
              </a:rPr>
              <a:t>применяются с даты вступления в силу международного договора, предусматривающего внесение  в Договор о Союзе изменений в части возможности </a:t>
            </a:r>
            <a:r>
              <a:rPr lang="ru-RU" sz="2400" b="1" dirty="0" smtClean="0">
                <a:solidFill>
                  <a:srgbClr val="FF0000"/>
                </a:solidFill>
              </a:rPr>
              <a:t>зачета авансовых платежей в счет уплаты ввозных таможенных пошлин, специальных, антидемпинговых, компенсационных пошлин </a:t>
            </a:r>
            <a:r>
              <a:rPr lang="ru-RU" sz="2400" i="1" dirty="0" smtClean="0">
                <a:solidFill>
                  <a:srgbClr val="FF0000"/>
                </a:solidFill>
              </a:rPr>
              <a:t>(ст.447 ТК ЕАЭС).</a:t>
            </a:r>
          </a:p>
        </p:txBody>
      </p:sp>
    </p:spTree>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X:\0work\present\Odessa2011\map.pn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E8E8E8"/>
          </a:solidFill>
          <a:ln w="9525">
            <a:noFill/>
            <a:miter lim="800000"/>
            <a:headEnd/>
            <a:tailEnd/>
          </a:ln>
        </p:spPr>
      </p:pic>
      <p:sp>
        <p:nvSpPr>
          <p:cNvPr id="3" name="TextBox 2"/>
          <p:cNvSpPr txBox="1"/>
          <p:nvPr/>
        </p:nvSpPr>
        <p:spPr>
          <a:xfrm>
            <a:off x="4286250" y="2500313"/>
            <a:ext cx="1857375" cy="55399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eaLnBrk="1" hangingPunct="1">
              <a:defRPr/>
            </a:pPr>
            <a:r>
              <a:rPr lang="ru-RU" sz="3000" b="1" dirty="0" smtClean="0"/>
              <a:t>85,265%</a:t>
            </a:r>
            <a:endParaRPr lang="ru-RU" sz="3000" b="1" dirty="0"/>
          </a:p>
        </p:txBody>
      </p:sp>
      <p:sp>
        <p:nvSpPr>
          <p:cNvPr id="4" name="TextBox 3"/>
          <p:cNvSpPr txBox="1"/>
          <p:nvPr/>
        </p:nvSpPr>
        <p:spPr>
          <a:xfrm>
            <a:off x="2928938" y="3786188"/>
            <a:ext cx="1571054" cy="5539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defRPr/>
            </a:pPr>
            <a:r>
              <a:rPr lang="ru-RU" sz="3000" b="1" dirty="0" smtClean="0"/>
              <a:t>7,055%</a:t>
            </a:r>
            <a:endParaRPr lang="ru-RU" sz="3000" b="1" dirty="0"/>
          </a:p>
        </p:txBody>
      </p:sp>
      <p:sp>
        <p:nvSpPr>
          <p:cNvPr id="6" name="TextBox 5"/>
          <p:cNvSpPr txBox="1"/>
          <p:nvPr/>
        </p:nvSpPr>
        <p:spPr>
          <a:xfrm>
            <a:off x="714375" y="2928938"/>
            <a:ext cx="1500188" cy="55399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eaLnBrk="1" hangingPunct="1">
              <a:defRPr/>
            </a:pPr>
            <a:r>
              <a:rPr lang="ru-RU" sz="3000" b="1" dirty="0" smtClean="0"/>
              <a:t>4,560%</a:t>
            </a:r>
            <a:endParaRPr lang="ru-RU" sz="3000" b="1" dirty="0"/>
          </a:p>
        </p:txBody>
      </p:sp>
      <p:sp>
        <p:nvSpPr>
          <p:cNvPr id="7" name="Rectangle 4"/>
          <p:cNvSpPr>
            <a:spLocks noChangeArrowheads="1"/>
          </p:cNvSpPr>
          <p:nvPr/>
        </p:nvSpPr>
        <p:spPr bwMode="auto">
          <a:xfrm>
            <a:off x="0" y="285728"/>
            <a:ext cx="9144000" cy="785794"/>
          </a:xfrm>
          <a:prstGeom prst="rect">
            <a:avLst/>
          </a:prstGeom>
          <a:noFill/>
          <a:ln w="9525">
            <a:noFill/>
            <a:miter lim="800000"/>
            <a:headEnd/>
            <a:tailEnd/>
          </a:ln>
          <a:scene3d>
            <a:camera prst="perspectiveRelaxedModerately"/>
            <a:lightRig rig="threePt" dir="t"/>
          </a:scene3d>
        </p:spPr>
        <p:txBody>
          <a:bodyPr wrap="none" tIns="10800" anchor="ctr"/>
          <a:lstStyle/>
          <a:p>
            <a:pPr algn="ctr">
              <a:defRPr/>
            </a:pPr>
            <a:r>
              <a:rPr lang="ru-RU" sz="3200" b="1" dirty="0">
                <a:ln w="1905"/>
                <a:solidFill>
                  <a:srgbClr val="FF0000"/>
                </a:solidFill>
                <a:effectLst>
                  <a:innerShdw blurRad="69850" dist="43180" dir="5400000">
                    <a:srgbClr val="000000">
                      <a:alpha val="65000"/>
                    </a:srgbClr>
                  </a:innerShdw>
                </a:effectLst>
                <a:latin typeface="Arial" charset="0"/>
                <a:cs typeface="Arial" charset="0"/>
              </a:rPr>
              <a:t>НОРМАТИВЫ РАСПРЕДЕЛЕНИЯ </a:t>
            </a:r>
          </a:p>
          <a:p>
            <a:pPr algn="ctr">
              <a:defRPr/>
            </a:pPr>
            <a:r>
              <a:rPr lang="ru-RU" sz="3200" b="1" dirty="0">
                <a:ln w="1905"/>
                <a:solidFill>
                  <a:srgbClr val="FF0000"/>
                </a:solidFill>
                <a:effectLst>
                  <a:innerShdw blurRad="69850" dist="43180" dir="5400000">
                    <a:srgbClr val="000000">
                      <a:alpha val="65000"/>
                    </a:srgbClr>
                  </a:innerShdw>
                </a:effectLst>
                <a:latin typeface="Arial" charset="0"/>
                <a:cs typeface="Arial" charset="0"/>
              </a:rPr>
              <a:t>ВВОЗНЫХ ТАМОЖЕННЫХ ПОШЛИН</a:t>
            </a:r>
          </a:p>
        </p:txBody>
      </p:sp>
      <p:sp>
        <p:nvSpPr>
          <p:cNvPr id="8" name="TextBox 7"/>
          <p:cNvSpPr txBox="1"/>
          <p:nvPr/>
        </p:nvSpPr>
        <p:spPr>
          <a:xfrm>
            <a:off x="1043608" y="5000625"/>
            <a:ext cx="165618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defRPr/>
            </a:pPr>
            <a:r>
              <a:rPr lang="ru-RU" sz="3200" b="1" dirty="0" smtClean="0"/>
              <a:t>1,220%</a:t>
            </a:r>
            <a:endParaRPr lang="ru-RU" sz="3200" b="1" dirty="0"/>
          </a:p>
        </p:txBody>
      </p:sp>
      <p:sp>
        <p:nvSpPr>
          <p:cNvPr id="9" name="TextBox 8"/>
          <p:cNvSpPr txBox="1"/>
          <p:nvPr/>
        </p:nvSpPr>
        <p:spPr>
          <a:xfrm>
            <a:off x="1785918" y="4714884"/>
            <a:ext cx="1071570" cy="276999"/>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12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Армения</a:t>
            </a:r>
            <a:endParaRPr lang="ru-RU" sz="1200" b="1" dirty="0">
              <a:solidFill>
                <a:schemeClr val="tx1"/>
              </a:solidFill>
            </a:endParaRPr>
          </a:p>
        </p:txBody>
      </p:sp>
      <p:sp>
        <p:nvSpPr>
          <p:cNvPr id="10" name="TextBox 9"/>
          <p:cNvSpPr txBox="1"/>
          <p:nvPr/>
        </p:nvSpPr>
        <p:spPr>
          <a:xfrm>
            <a:off x="3571868" y="4929198"/>
            <a:ext cx="1357322" cy="276999"/>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12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Кыргызстан</a:t>
            </a:r>
            <a:endParaRPr lang="ru-RU" sz="1200" dirty="0">
              <a:solidFill>
                <a:schemeClr val="tx1"/>
              </a:solidFill>
            </a:endParaRPr>
          </a:p>
        </p:txBody>
      </p:sp>
      <p:sp>
        <p:nvSpPr>
          <p:cNvPr id="11" name="TextBox 10"/>
          <p:cNvSpPr txBox="1"/>
          <p:nvPr/>
        </p:nvSpPr>
        <p:spPr>
          <a:xfrm>
            <a:off x="3275856" y="5214938"/>
            <a:ext cx="165618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defRPr/>
            </a:pPr>
            <a:r>
              <a:rPr lang="ru-RU" sz="3200" b="1" dirty="0" smtClean="0"/>
              <a:t>1,900%</a:t>
            </a:r>
            <a:endParaRPr lang="ru-RU" sz="3200" b="1" dirty="0"/>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800" dirty="0" smtClean="0"/>
              <a:t>.</a:t>
            </a:r>
            <a:br>
              <a:rPr lang="ru-RU" sz="800" dirty="0" smtClean="0"/>
            </a:br>
            <a:endParaRPr lang="ru-RU" sz="800" dirty="0"/>
          </a:p>
        </p:txBody>
      </p:sp>
      <p:sp>
        <p:nvSpPr>
          <p:cNvPr id="3" name="Содержимое 2"/>
          <p:cNvSpPr>
            <a:spLocks noGrp="1"/>
          </p:cNvSpPr>
          <p:nvPr>
            <p:ph idx="1"/>
          </p:nvPr>
        </p:nvSpPr>
        <p:spPr>
          <a:xfrm>
            <a:off x="467544" y="1844824"/>
            <a:ext cx="8247860" cy="4281339"/>
          </a:xfrm>
        </p:spPr>
        <p:txBody>
          <a:bodyPr/>
          <a:lstStyle/>
          <a:p>
            <a:pPr marL="0" indent="342900" algn="just">
              <a:spcBef>
                <a:spcPts val="0"/>
              </a:spcBef>
              <a:buFontTx/>
              <a:buNone/>
              <a:defRPr/>
            </a:pPr>
            <a:r>
              <a:rPr lang="ru-RU" b="1" dirty="0" smtClean="0">
                <a:ln w="1905"/>
                <a:solidFill>
                  <a:schemeClr val="bg2">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ru-RU"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Особенности исчисления и уплаты таможенных пошлин, налогов в отношении отдельных категорий товаров</a:t>
            </a:r>
          </a:p>
          <a:p>
            <a:pPr>
              <a:buFontTx/>
              <a:buNone/>
              <a:defRPr/>
            </a:pP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79512" y="188641"/>
            <a:ext cx="8804151" cy="1440160"/>
          </a:xfrm>
        </p:spPr>
        <p:txBody>
          <a:bodyPr/>
          <a:lstStyle/>
          <a:p>
            <a:pPr algn="just">
              <a:defRPr/>
            </a:pPr>
            <a:r>
              <a:rPr lang="ru-RU" sz="2000" dirty="0" smtClean="0">
                <a:solidFill>
                  <a:schemeClr val="tx1">
                    <a:lumMod val="50000"/>
                  </a:schemeClr>
                </a:solidFill>
              </a:rPr>
              <a:t/>
            </a:r>
            <a:br>
              <a:rPr lang="ru-RU" sz="2000" dirty="0" smtClean="0">
                <a:solidFill>
                  <a:schemeClr val="tx1">
                    <a:lumMod val="50000"/>
                  </a:schemeClr>
                </a:solidFill>
              </a:rPr>
            </a:br>
            <a:r>
              <a:rPr lang="ru-RU" sz="2000" dirty="0" smtClean="0">
                <a:solidFill>
                  <a:schemeClr val="tx1">
                    <a:lumMod val="50000"/>
                  </a:schemeClr>
                </a:solidFill>
              </a:rPr>
              <a:t>1.Таможенная процедура</a:t>
            </a:r>
            <a:r>
              <a:rPr lang="ru-RU" sz="2000" dirty="0" smtClean="0">
                <a:solidFill>
                  <a:srgbClr val="C00000"/>
                </a:solidFill>
              </a:rPr>
              <a:t> </a:t>
            </a:r>
            <a:r>
              <a:rPr lang="ru-RU" sz="2000" i="1" dirty="0" smtClean="0">
                <a:solidFill>
                  <a:srgbClr val="C00000"/>
                </a:solidFill>
              </a:rPr>
              <a:t>временного ввоза (допуска). </a:t>
            </a:r>
            <a:r>
              <a:rPr lang="ru-RU" sz="2000" dirty="0" smtClean="0">
                <a:solidFill>
                  <a:schemeClr val="tx1">
                    <a:lumMod val="50000"/>
                  </a:schemeClr>
                </a:solidFill>
              </a:rPr>
              <a:t>Особенности помещения временно ввезенных товаров под таможенную процедуру выпуска для внутреннего потребления</a:t>
            </a:r>
          </a:p>
        </p:txBody>
      </p:sp>
      <p:sp>
        <p:nvSpPr>
          <p:cNvPr id="8" name="Прямоугольник 7"/>
          <p:cNvSpPr/>
          <p:nvPr/>
        </p:nvSpPr>
        <p:spPr>
          <a:xfrm>
            <a:off x="251520" y="1844824"/>
            <a:ext cx="8640960" cy="3231654"/>
          </a:xfrm>
          <a:prstGeom prst="rect">
            <a:avLst/>
          </a:prstGeom>
        </p:spPr>
        <p:txBody>
          <a:bodyPr wrap="square">
            <a:spAutoFit/>
          </a:bodyPr>
          <a:lstStyle/>
          <a:p>
            <a:pPr lvl="0" algn="just"/>
            <a:endParaRPr lang="ru-RU" sz="2000" b="1" dirty="0" smtClean="0">
              <a:solidFill>
                <a:srgbClr val="C00000"/>
              </a:solidFill>
              <a:latin typeface="+mn-lt"/>
            </a:endParaRPr>
          </a:p>
          <a:p>
            <a:pPr lvl="0" algn="just"/>
            <a:endParaRPr lang="ru-RU" sz="2000" b="1" dirty="0" smtClean="0">
              <a:solidFill>
                <a:srgbClr val="C00000"/>
              </a:solidFill>
              <a:latin typeface="+mn-lt"/>
            </a:endParaRPr>
          </a:p>
          <a:p>
            <a:pPr lvl="0" algn="just"/>
            <a:r>
              <a:rPr lang="ru-RU" sz="2000" b="1" dirty="0" smtClean="0">
                <a:solidFill>
                  <a:srgbClr val="C00000"/>
                </a:solidFill>
                <a:latin typeface="+mn-lt"/>
              </a:rPr>
              <a:t>Временный ввоз (допуск) </a:t>
            </a:r>
            <a:r>
              <a:rPr lang="ru-RU" sz="2000" dirty="0" smtClean="0">
                <a:latin typeface="+mn-lt"/>
              </a:rPr>
              <a:t>– </a:t>
            </a:r>
            <a:r>
              <a:rPr lang="ru-RU" dirty="0" smtClean="0">
                <a:latin typeface="+mn-lt"/>
                <a:cs typeface="Arial" pitchFamily="34" charset="0"/>
              </a:rPr>
              <a:t>таможенная процедура, применяемая в отношении иностранных товаров, в соответствии с которой такие товары временно находятся и используются на таможенной территории Союза при соблюдении условий помещения товаров под эту таможенную процедуру и их использования в соответствии с такой процедурой, </a:t>
            </a:r>
            <a:r>
              <a:rPr lang="ru-RU" b="1" i="1" dirty="0" smtClean="0">
                <a:solidFill>
                  <a:srgbClr val="C00000"/>
                </a:solidFill>
                <a:latin typeface="+mn-lt"/>
                <a:cs typeface="Arial" pitchFamily="34" charset="0"/>
              </a:rPr>
              <a:t>с частичной уплатой </a:t>
            </a:r>
            <a:r>
              <a:rPr lang="ru-RU" dirty="0" smtClean="0">
                <a:latin typeface="+mn-lt"/>
                <a:cs typeface="Arial" pitchFamily="34" charset="0"/>
              </a:rPr>
              <a:t>ввозных таможенных пошлин, налогов и </a:t>
            </a:r>
            <a:r>
              <a:rPr lang="ru-RU" dirty="0" smtClean="0">
                <a:solidFill>
                  <a:srgbClr val="C00000"/>
                </a:solidFill>
                <a:latin typeface="+mn-lt"/>
                <a:cs typeface="Arial" pitchFamily="34" charset="0"/>
              </a:rPr>
              <a:t>без уплаты специальных, антидемпинговых, компенсационных пошлин либо </a:t>
            </a:r>
            <a:r>
              <a:rPr lang="ru-RU" b="1" i="1" dirty="0" smtClean="0">
                <a:solidFill>
                  <a:srgbClr val="C00000"/>
                </a:solidFill>
                <a:latin typeface="+mn-lt"/>
                <a:cs typeface="Arial" pitchFamily="34" charset="0"/>
              </a:rPr>
              <a:t>без уплаты</a:t>
            </a:r>
            <a:r>
              <a:rPr lang="ru-RU" dirty="0" smtClean="0">
                <a:solidFill>
                  <a:srgbClr val="C00000"/>
                </a:solidFill>
                <a:latin typeface="+mn-lt"/>
                <a:cs typeface="Arial" pitchFamily="34" charset="0"/>
              </a:rPr>
              <a:t> ввозных таможенных пошлин, налогов и без уплаты специальных ,антидемпинговых, компенсационных пошлин. </a:t>
            </a:r>
            <a:r>
              <a:rPr lang="ru-RU" i="1" dirty="0" smtClean="0">
                <a:solidFill>
                  <a:srgbClr val="C00000"/>
                </a:solidFill>
                <a:latin typeface="+mn-lt"/>
                <a:cs typeface="Arial" pitchFamily="34" charset="0"/>
              </a:rPr>
              <a:t>(ст.219 ТК ЕАЭС)</a:t>
            </a:r>
            <a:endParaRPr lang="ru-RU" i="1" dirty="0">
              <a:solidFill>
                <a:srgbClr val="C00000"/>
              </a:solidFill>
              <a:latin typeface="+mn-lt"/>
              <a:cs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1" descr="Рисунок1"/>
          <p:cNvPicPr>
            <a:picLocks noChangeAspect="1" noChangeArrowheads="1"/>
          </p:cNvPicPr>
          <p:nvPr/>
        </p:nvPicPr>
        <p:blipFill>
          <a:blip r:embed="rId2" cstate="print">
            <a:lum bright="50000" contrast="-70000"/>
          </a:blip>
          <a:srcRect/>
          <a:stretch>
            <a:fillRect/>
          </a:stretch>
        </p:blipFill>
        <p:spPr bwMode="auto">
          <a:xfrm>
            <a:off x="323528" y="1124744"/>
            <a:ext cx="8407400" cy="5400675"/>
          </a:xfrm>
          <a:prstGeom prst="rect">
            <a:avLst/>
          </a:prstGeom>
          <a:noFill/>
          <a:ln w="9525">
            <a:noFill/>
            <a:miter lim="800000"/>
            <a:headEnd/>
            <a:tailEnd/>
          </a:ln>
        </p:spPr>
      </p:pic>
      <p:sp>
        <p:nvSpPr>
          <p:cNvPr id="64515" name="Содержимое 2"/>
          <p:cNvSpPr>
            <a:spLocks noGrp="1"/>
          </p:cNvSpPr>
          <p:nvPr>
            <p:ph idx="1"/>
          </p:nvPr>
        </p:nvSpPr>
        <p:spPr>
          <a:xfrm>
            <a:off x="285750" y="1774825"/>
            <a:ext cx="8686800" cy="4725988"/>
          </a:xfrm>
        </p:spPr>
        <p:txBody>
          <a:bodyPr/>
          <a:lstStyle/>
          <a:p>
            <a:pPr marL="0" indent="0" algn="just">
              <a:buFont typeface="Wingdings" pitchFamily="2" charset="2"/>
              <a:buNone/>
            </a:pPr>
            <a:r>
              <a:rPr lang="ru-RU" dirty="0" smtClean="0">
                <a:latin typeface="Georgia" pitchFamily="18" charset="0"/>
              </a:rPr>
              <a:t>	</a:t>
            </a:r>
          </a:p>
        </p:txBody>
      </p:sp>
      <p:sp>
        <p:nvSpPr>
          <p:cNvPr id="6" name="Скругленный прямоугольник 5"/>
          <p:cNvSpPr/>
          <p:nvPr/>
        </p:nvSpPr>
        <p:spPr>
          <a:xfrm>
            <a:off x="1115616" y="1124745"/>
            <a:ext cx="3581320" cy="1732808"/>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i="1" dirty="0" smtClean="0">
                <a:solidFill>
                  <a:srgbClr val="FF0000"/>
                </a:solidFill>
                <a:latin typeface="Georgia" pitchFamily="18" charset="0"/>
              </a:rPr>
              <a:t>Без уплаты ввозных таможенных пошлин, налогов</a:t>
            </a:r>
            <a:endParaRPr lang="ru-RU" sz="2000" i="1" dirty="0">
              <a:solidFill>
                <a:srgbClr val="FF0000"/>
              </a:solidFill>
              <a:latin typeface="Georgia" pitchFamily="18" charset="0"/>
            </a:endParaRPr>
          </a:p>
        </p:txBody>
      </p:sp>
      <p:sp>
        <p:nvSpPr>
          <p:cNvPr id="7" name="Скругленный прямоугольник 6"/>
          <p:cNvSpPr/>
          <p:nvPr/>
        </p:nvSpPr>
        <p:spPr>
          <a:xfrm>
            <a:off x="5004048" y="1124744"/>
            <a:ext cx="3653328" cy="1732808"/>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i="1" dirty="0" smtClean="0">
                <a:solidFill>
                  <a:srgbClr val="FF0000"/>
                </a:solidFill>
                <a:latin typeface="Georgia" pitchFamily="18" charset="0"/>
              </a:rPr>
              <a:t>С частичной уплатой ввозных таможенных пошлин, налогов</a:t>
            </a:r>
            <a:endParaRPr lang="ru-RU" sz="2000" dirty="0">
              <a:solidFill>
                <a:srgbClr val="FF0000"/>
              </a:solidFill>
              <a:latin typeface="Georgia" pitchFamily="18" charset="0"/>
            </a:endParaRPr>
          </a:p>
        </p:txBody>
      </p:sp>
      <p:sp>
        <p:nvSpPr>
          <p:cNvPr id="10" name="Стрелка вниз 9"/>
          <p:cNvSpPr/>
          <p:nvPr/>
        </p:nvSpPr>
        <p:spPr>
          <a:xfrm>
            <a:off x="2681288" y="2928938"/>
            <a:ext cx="484187"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Georgia" pitchFamily="18" charset="0"/>
            </a:endParaRPr>
          </a:p>
        </p:txBody>
      </p:sp>
      <p:sp>
        <p:nvSpPr>
          <p:cNvPr id="11" name="Стрелка вниз 10"/>
          <p:cNvSpPr/>
          <p:nvPr/>
        </p:nvSpPr>
        <p:spPr>
          <a:xfrm>
            <a:off x="6713538" y="2928938"/>
            <a:ext cx="484187"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Georgia" pitchFamily="18" charset="0"/>
            </a:endParaRPr>
          </a:p>
        </p:txBody>
      </p:sp>
      <p:sp>
        <p:nvSpPr>
          <p:cNvPr id="12" name="Овал 11"/>
          <p:cNvSpPr/>
          <p:nvPr/>
        </p:nvSpPr>
        <p:spPr>
          <a:xfrm>
            <a:off x="1024528" y="3505624"/>
            <a:ext cx="3672408" cy="3203786"/>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6">
                    <a:lumMod val="50000"/>
                  </a:schemeClr>
                </a:solidFill>
                <a:latin typeface="Georgia" pitchFamily="18" charset="0"/>
              </a:rPr>
              <a:t>Решение КТС от 18.06.2010 </a:t>
            </a:r>
          </a:p>
          <a:p>
            <a:pPr algn="ctr">
              <a:defRPr/>
            </a:pPr>
            <a:r>
              <a:rPr lang="ru-RU" sz="2400" b="1" dirty="0">
                <a:solidFill>
                  <a:schemeClr val="accent6">
                    <a:lumMod val="50000"/>
                  </a:schemeClr>
                </a:solidFill>
                <a:latin typeface="Georgia" pitchFamily="18" charset="0"/>
              </a:rPr>
              <a:t>№ 331</a:t>
            </a:r>
          </a:p>
        </p:txBody>
      </p:sp>
      <p:sp>
        <p:nvSpPr>
          <p:cNvPr id="13" name="Овал 12"/>
          <p:cNvSpPr/>
          <p:nvPr/>
        </p:nvSpPr>
        <p:spPr>
          <a:xfrm>
            <a:off x="5128984" y="3505624"/>
            <a:ext cx="3672408" cy="3135206"/>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C00000"/>
                </a:solidFill>
                <a:latin typeface="Georgia" pitchFamily="18" charset="0"/>
              </a:rPr>
              <a:t>3%</a:t>
            </a:r>
            <a:r>
              <a:rPr lang="ru-RU" sz="2400" b="1" dirty="0">
                <a:solidFill>
                  <a:schemeClr val="accent6">
                    <a:lumMod val="50000"/>
                  </a:schemeClr>
                </a:solidFill>
                <a:latin typeface="Georgia" pitchFamily="18" charset="0"/>
              </a:rPr>
              <a:t> суммы таможенных пошлин, налогов </a:t>
            </a:r>
          </a:p>
        </p:txBody>
      </p:sp>
      <p:sp>
        <p:nvSpPr>
          <p:cNvPr id="15" name="Прямоугольник 14"/>
          <p:cNvSpPr/>
          <p:nvPr/>
        </p:nvSpPr>
        <p:spPr>
          <a:xfrm>
            <a:off x="500002" y="373859"/>
            <a:ext cx="8643998" cy="646331"/>
          </a:xfrm>
          <a:prstGeom prst="rect">
            <a:avLst/>
          </a:prstGeom>
        </p:spPr>
        <p:txBody>
          <a:bodyPr>
            <a:spAutoFit/>
          </a:bodyPr>
          <a:lstStyle/>
          <a:p>
            <a:pPr algn="ctr">
              <a:defRPr/>
            </a:pPr>
            <a:r>
              <a:rPr lang="ru-RU" b="1" dirty="0">
                <a:ln w="1905"/>
                <a:effectLst>
                  <a:innerShdw blurRad="69850" dist="43180" dir="5400000">
                    <a:srgbClr val="000000">
                      <a:alpha val="65000"/>
                    </a:srgbClr>
                  </a:innerShdw>
                </a:effectLst>
                <a:latin typeface="Arial" charset="0"/>
                <a:cs typeface="+mn-cs"/>
              </a:rPr>
              <a:t>ТАМОЖЕННАЯ ПРОЦЕДУРА ВРЕМЕННОГО ВВОЗА  (ДОПУСКА)</a:t>
            </a:r>
          </a:p>
          <a:p>
            <a:pPr algn="ctr">
              <a:defRPr/>
            </a:pPr>
            <a:r>
              <a:rPr lang="ru-RU" b="1" dirty="0">
                <a:ln w="1905"/>
                <a:effectLst>
                  <a:innerShdw blurRad="69850" dist="43180" dir="5400000">
                    <a:srgbClr val="000000">
                      <a:alpha val="65000"/>
                    </a:srgbClr>
                  </a:innerShdw>
                </a:effectLst>
                <a:latin typeface="Arial" charset="0"/>
                <a:cs typeface="+mn-cs"/>
              </a:rPr>
              <a:t>(код вида таможенной процедуры 53) </a:t>
            </a:r>
            <a:r>
              <a:rPr lang="ru-RU" b="1" i="1" dirty="0" smtClean="0">
                <a:ln w="1905"/>
                <a:solidFill>
                  <a:srgbClr val="FF0000"/>
                </a:solidFill>
                <a:effectLst>
                  <a:innerShdw blurRad="69850" dist="43180" dir="5400000">
                    <a:srgbClr val="000000">
                      <a:alpha val="65000"/>
                    </a:srgbClr>
                  </a:innerShdw>
                </a:effectLst>
              </a:rPr>
              <a:t>(ст.219 ТК ЕАЭС)</a:t>
            </a:r>
            <a:endParaRPr lang="ru-RU" b="1" dirty="0">
              <a:ln w="1905"/>
              <a:solidFill>
                <a:srgbClr val="FF0000"/>
              </a:solidFill>
              <a:effectLst>
                <a:innerShdw blurRad="69850" dist="43180" dir="5400000">
                  <a:srgbClr val="000000">
                    <a:alpha val="65000"/>
                  </a:srgbClr>
                </a:innerShdw>
              </a:effectLst>
              <a:latin typeface="Arial" charset="0"/>
              <a:cs typeface="+mn-cs"/>
            </a:endParaRPr>
          </a:p>
        </p:txBody>
      </p:sp>
      <p:grpSp>
        <p:nvGrpSpPr>
          <p:cNvPr id="2" name="Группа 22"/>
          <p:cNvGrpSpPr>
            <a:grpSpLocks/>
          </p:cNvGrpSpPr>
          <p:nvPr/>
        </p:nvGrpSpPr>
        <p:grpSpPr bwMode="auto">
          <a:xfrm>
            <a:off x="250825" y="692150"/>
            <a:ext cx="8642350" cy="504825"/>
            <a:chOff x="250825" y="692150"/>
            <a:chExt cx="8642350" cy="504825"/>
          </a:xfrm>
        </p:grpSpPr>
        <p:sp>
          <p:nvSpPr>
            <p:cNvPr id="64532" name="Line 42"/>
            <p:cNvSpPr>
              <a:spLocks noChangeShapeType="1"/>
            </p:cNvSpPr>
            <p:nvPr/>
          </p:nvSpPr>
          <p:spPr bwMode="auto">
            <a:xfrm>
              <a:off x="1692275" y="1052513"/>
              <a:ext cx="7200900" cy="0"/>
            </a:xfrm>
            <a:prstGeom prst="line">
              <a:avLst/>
            </a:prstGeom>
            <a:noFill/>
            <a:ln w="9525">
              <a:solidFill>
                <a:schemeClr val="tx1"/>
              </a:solidFill>
              <a:round/>
              <a:headEnd/>
              <a:tailEnd/>
            </a:ln>
          </p:spPr>
          <p:txBody>
            <a:bodyPr/>
            <a:lstStyle/>
            <a:p>
              <a:endParaRPr lang="ru-RU"/>
            </a:p>
          </p:txBody>
        </p:sp>
        <p:sp>
          <p:nvSpPr>
            <p:cNvPr id="64533" name="Line 43"/>
            <p:cNvSpPr>
              <a:spLocks noChangeShapeType="1"/>
            </p:cNvSpPr>
            <p:nvPr/>
          </p:nvSpPr>
          <p:spPr bwMode="auto">
            <a:xfrm>
              <a:off x="395288" y="765175"/>
              <a:ext cx="0" cy="360363"/>
            </a:xfrm>
            <a:prstGeom prst="line">
              <a:avLst/>
            </a:prstGeom>
            <a:noFill/>
            <a:ln w="9525">
              <a:solidFill>
                <a:schemeClr val="tx1"/>
              </a:solidFill>
              <a:round/>
              <a:headEnd/>
              <a:tailEnd/>
            </a:ln>
          </p:spPr>
          <p:txBody>
            <a:bodyPr/>
            <a:lstStyle/>
            <a:p>
              <a:endParaRPr lang="ru-RU"/>
            </a:p>
          </p:txBody>
        </p:sp>
        <p:sp>
          <p:nvSpPr>
            <p:cNvPr id="64534" name="Line 45"/>
            <p:cNvSpPr>
              <a:spLocks noChangeShapeType="1"/>
            </p:cNvSpPr>
            <p:nvPr/>
          </p:nvSpPr>
          <p:spPr bwMode="auto">
            <a:xfrm>
              <a:off x="8675688" y="692150"/>
              <a:ext cx="0" cy="504825"/>
            </a:xfrm>
            <a:prstGeom prst="line">
              <a:avLst/>
            </a:prstGeom>
            <a:noFill/>
            <a:ln w="9525">
              <a:solidFill>
                <a:schemeClr val="tx1"/>
              </a:solidFill>
              <a:round/>
              <a:headEnd/>
              <a:tailEnd/>
            </a:ln>
          </p:spPr>
          <p:txBody>
            <a:bodyPr/>
            <a:lstStyle/>
            <a:p>
              <a:endParaRPr lang="ru-RU"/>
            </a:p>
          </p:txBody>
        </p:sp>
        <p:sp>
          <p:nvSpPr>
            <p:cNvPr id="64535" name="Line 46"/>
            <p:cNvSpPr>
              <a:spLocks noChangeShapeType="1"/>
            </p:cNvSpPr>
            <p:nvPr/>
          </p:nvSpPr>
          <p:spPr bwMode="auto">
            <a:xfrm flipH="1">
              <a:off x="250825" y="1052513"/>
              <a:ext cx="576263" cy="0"/>
            </a:xfrm>
            <a:prstGeom prst="line">
              <a:avLst/>
            </a:prstGeom>
            <a:noFill/>
            <a:ln w="9525">
              <a:solidFill>
                <a:schemeClr val="tx1"/>
              </a:solidFill>
              <a:round/>
              <a:headEnd/>
              <a:tailEnd/>
            </a:ln>
          </p:spPr>
          <p:txBody>
            <a:bodyPr/>
            <a:lstStyle/>
            <a:p>
              <a:endParaRPr lang="ru-RU"/>
            </a:p>
          </p:txBody>
        </p:sp>
        <p:sp>
          <p:nvSpPr>
            <p:cNvPr id="64536" name="Line 103"/>
            <p:cNvSpPr>
              <a:spLocks noChangeShapeType="1"/>
            </p:cNvSpPr>
            <p:nvPr/>
          </p:nvSpPr>
          <p:spPr bwMode="auto">
            <a:xfrm>
              <a:off x="1042988" y="1052513"/>
              <a:ext cx="360362" cy="0"/>
            </a:xfrm>
            <a:prstGeom prst="line">
              <a:avLst/>
            </a:prstGeom>
            <a:noFill/>
            <a:ln w="9525">
              <a:solidFill>
                <a:schemeClr val="tx1"/>
              </a:solidFill>
              <a:round/>
              <a:headEnd/>
              <a:tailEnd/>
            </a:ln>
          </p:spPr>
          <p:txBody>
            <a:bodyPr/>
            <a:lstStyle/>
            <a:p>
              <a:endParaRPr lang="ru-RU"/>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20675" y="274638"/>
            <a:ext cx="8594725" cy="696912"/>
          </a:xfrm>
        </p:spPr>
        <p:txBody>
          <a:bodyPr>
            <a:normAutofit fontScale="90000"/>
          </a:bodyPr>
          <a:lstStyle/>
          <a:p>
            <a:pPr algn="ctr">
              <a:defRPr/>
            </a:pPr>
            <a:r>
              <a:rPr lang="ru-RU" altLang="ru-RU" sz="2800" dirty="0" smtClean="0">
                <a:solidFill>
                  <a:srgbClr val="FF3300"/>
                </a:solidFill>
              </a:rPr>
              <a:t>Без уплаты ввозных таможенных пошлин, налогов</a:t>
            </a:r>
            <a:r>
              <a:rPr lang="ru-RU" sz="2800" dirty="0" smtClean="0"/>
              <a:t>   </a:t>
            </a:r>
          </a:p>
        </p:txBody>
      </p:sp>
      <p:sp>
        <p:nvSpPr>
          <p:cNvPr id="65539" name="Содержимое 2"/>
          <p:cNvSpPr>
            <a:spLocks noGrp="1"/>
          </p:cNvSpPr>
          <p:nvPr>
            <p:ph idx="1"/>
          </p:nvPr>
        </p:nvSpPr>
        <p:spPr>
          <a:xfrm>
            <a:off x="217488" y="914400"/>
            <a:ext cx="8686800" cy="5761038"/>
          </a:xfrm>
        </p:spPr>
        <p:txBody>
          <a:bodyPr>
            <a:normAutofit lnSpcReduction="10000"/>
          </a:bodyPr>
          <a:lstStyle/>
          <a:p>
            <a:pPr algn="just">
              <a:buFont typeface="Wingdings" pitchFamily="2" charset="2"/>
              <a:buNone/>
            </a:pPr>
            <a:r>
              <a:rPr lang="ru-RU" dirty="0" smtClean="0"/>
              <a:t>		</a:t>
            </a:r>
            <a:r>
              <a:rPr lang="ru-RU" sz="2400" dirty="0" smtClean="0"/>
              <a:t>В соответствии с Решением Комиссии Таможенного союза </a:t>
            </a:r>
            <a:r>
              <a:rPr lang="ru-RU" sz="2400" b="1" dirty="0" smtClean="0"/>
              <a:t>от 18.06.2010 г. № 331 </a:t>
            </a:r>
            <a:r>
              <a:rPr lang="ru-RU" sz="2400" dirty="0" smtClean="0"/>
              <a:t>«Об утверждении перечня товаров, временно ввозимых с полным условным освобождением от уплаты таможенных пошлин, налогов, а также об условиях такого освобождения, включая его предельные сроки»</a:t>
            </a:r>
          </a:p>
          <a:p>
            <a:pPr algn="just">
              <a:buFont typeface="Wingdings" pitchFamily="2" charset="2"/>
              <a:buNone/>
            </a:pPr>
            <a:r>
              <a:rPr lang="ru-RU" sz="2400" dirty="0" smtClean="0"/>
              <a:t>	- определен </a:t>
            </a:r>
            <a:r>
              <a:rPr lang="ru-RU" sz="2400" b="1" dirty="0" smtClean="0">
                <a:solidFill>
                  <a:srgbClr val="C00000"/>
                </a:solidFill>
              </a:rPr>
              <a:t>перечень товаров</a:t>
            </a:r>
            <a:r>
              <a:rPr lang="ru-RU" sz="2400" dirty="0" smtClean="0"/>
              <a:t>, временно ввозимых без уплаты таможенных </a:t>
            </a:r>
            <a:r>
              <a:rPr lang="ru-RU" sz="2400" dirty="0" err="1" smtClean="0"/>
              <a:t>пошлин,налогов</a:t>
            </a:r>
            <a:r>
              <a:rPr lang="ru-RU" sz="2400" dirty="0" smtClean="0"/>
              <a:t> (Приложение №1)</a:t>
            </a:r>
          </a:p>
          <a:p>
            <a:pPr algn="just">
              <a:buFont typeface="Wingdings" pitchFamily="2" charset="2"/>
              <a:buNone/>
            </a:pPr>
            <a:r>
              <a:rPr lang="ru-RU" sz="2400" dirty="0" smtClean="0"/>
              <a:t>	-  установлено, что срок временного ввоза таких товаров </a:t>
            </a:r>
            <a:r>
              <a:rPr lang="ru-RU" sz="2400" b="1" dirty="0" smtClean="0">
                <a:solidFill>
                  <a:srgbClr val="C00000"/>
                </a:solidFill>
              </a:rPr>
              <a:t>не должен превышать 1 год </a:t>
            </a:r>
            <a:r>
              <a:rPr lang="ru-RU" sz="2400" dirty="0" smtClean="0"/>
              <a:t>(если иное не предусмотрено в Перечне)</a:t>
            </a:r>
          </a:p>
          <a:p>
            <a:pPr algn="just">
              <a:buFont typeface="Wingdings" pitchFamily="2" charset="2"/>
              <a:buNone/>
            </a:pPr>
            <a:r>
              <a:rPr lang="ru-RU" sz="2400" dirty="0" smtClean="0"/>
              <a:t>		В случае продления срока временного ввоза таких товаров </a:t>
            </a:r>
            <a:r>
              <a:rPr lang="ru-RU" sz="2400" b="1" dirty="0" smtClean="0">
                <a:solidFill>
                  <a:schemeClr val="tx2"/>
                </a:solidFill>
              </a:rPr>
              <a:t>свыше 1 года </a:t>
            </a:r>
            <a:r>
              <a:rPr lang="ru-RU" sz="2400" dirty="0" smtClean="0"/>
              <a:t>применяется </a:t>
            </a:r>
            <a:r>
              <a:rPr lang="ru-RU" sz="2400" b="1" dirty="0" smtClean="0"/>
              <a:t>частичное</a:t>
            </a:r>
            <a:r>
              <a:rPr lang="ru-RU" sz="2400" dirty="0" smtClean="0"/>
              <a:t> освобождение от уплаты.</a:t>
            </a:r>
          </a:p>
          <a:p>
            <a:pPr algn="just">
              <a:buFont typeface="Wingdings" pitchFamily="2" charset="2"/>
              <a:buNone/>
            </a:pPr>
            <a:endParaRPr lang="ru-RU" sz="2000" dirty="0" smtClean="0"/>
          </a:p>
          <a:p>
            <a:pPr algn="just">
              <a:buFont typeface="Wingdings" pitchFamily="2" charset="2"/>
              <a:buNone/>
            </a:pPr>
            <a:r>
              <a:rPr lang="ru-RU" sz="2000" dirty="0" smtClean="0"/>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11560" y="1052736"/>
          <a:ext cx="36004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трелка вправо 5"/>
          <p:cNvSpPr/>
          <p:nvPr/>
        </p:nvSpPr>
        <p:spPr bwMode="auto">
          <a:xfrm>
            <a:off x="3995936" y="2780928"/>
            <a:ext cx="1050416" cy="988688"/>
          </a:xfrm>
          <a:prstGeom prst="rightArrow">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pitchFamily="34" charset="0"/>
            </a:endParaRPr>
          </a:p>
        </p:txBody>
      </p:sp>
      <p:sp>
        <p:nvSpPr>
          <p:cNvPr id="7" name="Скругленный прямоугольник 6"/>
          <p:cNvSpPr/>
          <p:nvPr/>
        </p:nvSpPr>
        <p:spPr bwMode="auto">
          <a:xfrm>
            <a:off x="5220072" y="1412776"/>
            <a:ext cx="2952328" cy="468052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spcBef>
                <a:spcPct val="0"/>
              </a:spcBef>
              <a:spcAft>
                <a:spcPct val="0"/>
              </a:spcAft>
              <a:buClrTx/>
              <a:buSzTx/>
              <a:tabLst/>
            </a:pPr>
            <a:r>
              <a:rPr kumimoji="0" lang="ru-RU" sz="1700" b="0" i="0" u="none" strike="noStrike" cap="none" normalizeH="0" baseline="0" dirty="0" smtClean="0">
                <a:ln>
                  <a:noFill/>
                </a:ln>
                <a:solidFill>
                  <a:schemeClr val="tx1">
                    <a:lumMod val="50000"/>
                  </a:schemeClr>
                </a:solidFill>
                <a:effectLst/>
                <a:latin typeface="+mn-lt"/>
              </a:rPr>
              <a:t>Временно ввезенные товары, </a:t>
            </a:r>
          </a:p>
          <a:p>
            <a:pPr marL="0" marR="0" indent="0" defTabSz="914400" rtl="0" eaLnBrk="1" fontAlgn="base" latinLnBrk="0" hangingPunct="1">
              <a:spcBef>
                <a:spcPct val="0"/>
              </a:spcBef>
              <a:spcAft>
                <a:spcPct val="0"/>
              </a:spcAft>
              <a:buClrTx/>
              <a:buSzTx/>
              <a:tabLst/>
            </a:pPr>
            <a:r>
              <a:rPr kumimoji="0" lang="ru-RU" sz="1700" b="0" i="0" u="none" strike="noStrike" cap="none" normalizeH="0" baseline="0" dirty="0" smtClean="0">
                <a:ln>
                  <a:noFill/>
                </a:ln>
                <a:solidFill>
                  <a:schemeClr val="tx1">
                    <a:lumMod val="50000"/>
                  </a:schemeClr>
                </a:solidFill>
                <a:effectLst/>
                <a:latin typeface="+mn-lt"/>
              </a:rPr>
              <a:t>в отношении которых таможенная</a:t>
            </a:r>
          </a:p>
          <a:p>
            <a:pPr marL="0" marR="0" indent="0" defTabSz="914400" rtl="0" eaLnBrk="1" fontAlgn="base" latinLnBrk="0" hangingPunct="1">
              <a:spcBef>
                <a:spcPct val="0"/>
              </a:spcBef>
              <a:spcAft>
                <a:spcPct val="0"/>
              </a:spcAft>
              <a:buClrTx/>
              <a:buSzTx/>
              <a:tabLst/>
            </a:pPr>
            <a:r>
              <a:rPr kumimoji="0" lang="ru-RU" sz="1700" b="0" i="0" u="none" strike="noStrike" cap="none" normalizeH="0" baseline="0" dirty="0" smtClean="0">
                <a:ln>
                  <a:noFill/>
                </a:ln>
                <a:solidFill>
                  <a:schemeClr val="tx1">
                    <a:lumMod val="50000"/>
                  </a:schemeClr>
                </a:solidFill>
                <a:effectLst/>
                <a:latin typeface="+mn-lt"/>
              </a:rPr>
              <a:t>процедура временного ввоза</a:t>
            </a:r>
          </a:p>
          <a:p>
            <a:pPr marL="0" marR="0" indent="0" defTabSz="914400" rtl="0" eaLnBrk="1" fontAlgn="base" latinLnBrk="0" hangingPunct="1">
              <a:spcBef>
                <a:spcPct val="0"/>
              </a:spcBef>
              <a:spcAft>
                <a:spcPct val="0"/>
              </a:spcAft>
              <a:buClrTx/>
              <a:buSzTx/>
              <a:tabLst/>
            </a:pPr>
            <a:r>
              <a:rPr lang="ru-RU" sz="1700" dirty="0" smtClean="0">
                <a:solidFill>
                  <a:schemeClr val="tx1">
                    <a:lumMod val="50000"/>
                  </a:schemeClr>
                </a:solidFill>
                <a:latin typeface="+mn-lt"/>
              </a:rPr>
              <a:t>(допуска) применяется </a:t>
            </a:r>
            <a:r>
              <a:rPr lang="ru-RU" sz="1700" b="1" i="1" dirty="0" smtClean="0">
                <a:solidFill>
                  <a:srgbClr val="FF0000"/>
                </a:solidFill>
                <a:latin typeface="+mn-lt"/>
              </a:rPr>
              <a:t>без уплаты </a:t>
            </a:r>
          </a:p>
          <a:p>
            <a:pPr marL="0" marR="0" indent="0" defTabSz="914400" rtl="0" eaLnBrk="1" fontAlgn="base" latinLnBrk="0" hangingPunct="1">
              <a:spcBef>
                <a:spcPct val="0"/>
              </a:spcBef>
              <a:spcAft>
                <a:spcPct val="0"/>
              </a:spcAft>
              <a:buClrTx/>
              <a:buSzTx/>
              <a:tabLst/>
            </a:pPr>
            <a:r>
              <a:rPr lang="ru-RU" sz="1700" dirty="0" smtClean="0">
                <a:solidFill>
                  <a:schemeClr val="tx1">
                    <a:lumMod val="50000"/>
                  </a:schemeClr>
                </a:solidFill>
                <a:latin typeface="+mn-lt"/>
              </a:rPr>
              <a:t>в</a:t>
            </a:r>
            <a:r>
              <a:rPr kumimoji="0" lang="ru-RU" sz="1700" u="none" strike="noStrike" cap="none" normalizeH="0" baseline="0" dirty="0" smtClean="0">
                <a:ln>
                  <a:noFill/>
                </a:ln>
                <a:solidFill>
                  <a:schemeClr val="tx1">
                    <a:lumMod val="50000"/>
                  </a:schemeClr>
                </a:solidFill>
                <a:effectLst/>
                <a:latin typeface="+mn-lt"/>
              </a:rPr>
              <a:t>возных</a:t>
            </a:r>
            <a:r>
              <a:rPr kumimoji="0" lang="ru-RU" sz="1700" u="none" strike="noStrike" cap="none" normalizeH="0" dirty="0" smtClean="0">
                <a:ln>
                  <a:noFill/>
                </a:ln>
                <a:solidFill>
                  <a:schemeClr val="tx1">
                    <a:lumMod val="50000"/>
                  </a:schemeClr>
                </a:solidFill>
                <a:effectLst/>
                <a:latin typeface="+mn-lt"/>
              </a:rPr>
              <a:t> таможенных пошлин,</a:t>
            </a:r>
          </a:p>
          <a:p>
            <a:pPr marL="0" marR="0" indent="0" defTabSz="914400" rtl="0" eaLnBrk="1" fontAlgn="base" latinLnBrk="0" hangingPunct="1">
              <a:spcBef>
                <a:spcPct val="0"/>
              </a:spcBef>
              <a:spcAft>
                <a:spcPct val="0"/>
              </a:spcAft>
              <a:buClrTx/>
              <a:buSzTx/>
              <a:tabLst/>
            </a:pPr>
            <a:r>
              <a:rPr kumimoji="0" lang="ru-RU" sz="1700" u="none" strike="noStrike" cap="none" normalizeH="0" dirty="0" smtClean="0">
                <a:ln>
                  <a:noFill/>
                </a:ln>
                <a:solidFill>
                  <a:schemeClr val="tx1">
                    <a:lumMod val="50000"/>
                  </a:schemeClr>
                </a:solidFill>
                <a:effectLst/>
                <a:latin typeface="+mn-lt"/>
              </a:rPr>
              <a:t>налогов, </a:t>
            </a:r>
            <a:r>
              <a:rPr kumimoji="0" lang="ru-RU" sz="1700" b="1" i="1" u="none" strike="noStrike" cap="none" normalizeH="0" dirty="0" smtClean="0">
                <a:ln>
                  <a:noFill/>
                </a:ln>
                <a:solidFill>
                  <a:srgbClr val="FF0000"/>
                </a:solidFill>
                <a:effectLst/>
                <a:latin typeface="+mn-lt"/>
              </a:rPr>
              <a:t>используется в пределах</a:t>
            </a:r>
          </a:p>
          <a:p>
            <a:pPr marL="0" marR="0" indent="0" defTabSz="914400" rtl="0" eaLnBrk="1" fontAlgn="base" latinLnBrk="0" hangingPunct="1">
              <a:spcBef>
                <a:spcPct val="0"/>
              </a:spcBef>
              <a:spcAft>
                <a:spcPct val="0"/>
              </a:spcAft>
              <a:buClrTx/>
              <a:buSzTx/>
              <a:tabLst/>
            </a:pPr>
            <a:r>
              <a:rPr kumimoji="0" lang="ru-RU" sz="1700" b="1" i="1" u="none" strike="noStrike" cap="none" normalizeH="0" dirty="0" smtClean="0">
                <a:ln>
                  <a:noFill/>
                </a:ln>
                <a:solidFill>
                  <a:srgbClr val="FF0000"/>
                </a:solidFill>
                <a:effectLst/>
                <a:latin typeface="+mn-lt"/>
              </a:rPr>
              <a:t>таможенной территории Союза</a:t>
            </a:r>
            <a:r>
              <a:rPr kumimoji="0" lang="ru-RU" sz="1700" b="1" i="0" u="none" strike="noStrike" cap="none" normalizeH="0" dirty="0" smtClean="0">
                <a:ln>
                  <a:noFill/>
                </a:ln>
                <a:solidFill>
                  <a:srgbClr val="FF0000"/>
                </a:solidFill>
                <a:effectLst/>
                <a:latin typeface="+mn-lt"/>
              </a:rPr>
              <a:t>,</a:t>
            </a:r>
          </a:p>
          <a:p>
            <a:pPr marL="0" marR="0" indent="0" defTabSz="914400" rtl="0" eaLnBrk="1" fontAlgn="base" latinLnBrk="0" hangingPunct="1">
              <a:spcBef>
                <a:spcPct val="0"/>
              </a:spcBef>
              <a:spcAft>
                <a:spcPct val="0"/>
              </a:spcAft>
              <a:buClrTx/>
              <a:buSzTx/>
              <a:tabLst/>
            </a:pPr>
            <a:r>
              <a:rPr kumimoji="0" lang="ru-RU" sz="1700" b="0" i="0" u="none" strike="noStrike" cap="none" normalizeH="0" dirty="0" smtClean="0">
                <a:ln>
                  <a:noFill/>
                </a:ln>
                <a:solidFill>
                  <a:schemeClr val="tx1">
                    <a:lumMod val="50000"/>
                  </a:schemeClr>
                </a:solidFill>
                <a:effectLst/>
                <a:latin typeface="+mn-lt"/>
              </a:rPr>
              <a:t>если иное не определено Комиссией. </a:t>
            </a:r>
          </a:p>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dirty="0" smtClean="0">
              <a:ln>
                <a:noFill/>
              </a:ln>
              <a:solidFill>
                <a:schemeClr val="tx1"/>
              </a:solidFill>
              <a:effectLst/>
              <a:latin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ndParaRPr>
          </a:p>
        </p:txBody>
      </p:sp>
      <p:sp>
        <p:nvSpPr>
          <p:cNvPr id="9" name="Выноска со стрелкой вниз 8"/>
          <p:cNvSpPr/>
          <p:nvPr/>
        </p:nvSpPr>
        <p:spPr bwMode="auto">
          <a:xfrm>
            <a:off x="1331640" y="0"/>
            <a:ext cx="2088232" cy="1385392"/>
          </a:xfrm>
          <a:prstGeom prst="downArrowCallout">
            <a:avLst>
              <a:gd name="adj1" fmla="val 25000"/>
              <a:gd name="adj2" fmla="val 25000"/>
              <a:gd name="adj3" fmla="val 25000"/>
              <a:gd name="adj4" fmla="val 71747"/>
            </a:avLst>
          </a:prstGeom>
          <a:solidFill>
            <a:schemeClr val="accent1">
              <a:lumMod val="75000"/>
            </a:schemeClr>
          </a:soli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П.2 ст.282 ТК ТС</a:t>
            </a:r>
          </a:p>
        </p:txBody>
      </p:sp>
      <p:sp>
        <p:nvSpPr>
          <p:cNvPr id="10" name="Выноска со стрелкой вниз 9"/>
          <p:cNvSpPr/>
          <p:nvPr/>
        </p:nvSpPr>
        <p:spPr bwMode="auto">
          <a:xfrm>
            <a:off x="5652120" y="0"/>
            <a:ext cx="2088232" cy="1385392"/>
          </a:xfrm>
          <a:prstGeom prst="downArrowCallout">
            <a:avLst>
              <a:gd name="adj1" fmla="val 25000"/>
              <a:gd name="adj2" fmla="val 25000"/>
              <a:gd name="adj3" fmla="val 25000"/>
              <a:gd name="adj4" fmla="val 71747"/>
            </a:avLst>
          </a:prstGeom>
          <a:solidFill>
            <a:schemeClr val="accent1">
              <a:lumMod val="75000"/>
            </a:schemeClr>
          </a:soli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П.7 ст.222 ТК ЕАЭС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115888"/>
            <a:ext cx="8785225" cy="1225550"/>
          </a:xfrm>
        </p:spPr>
        <p:txBody>
          <a:bodyPr>
            <a:normAutofit fontScale="90000"/>
          </a:bodyPr>
          <a:lstStyle/>
          <a:p>
            <a:pPr algn="r">
              <a:defRPr/>
            </a:pPr>
            <a:r>
              <a:rPr lang="ru-RU" sz="800" dirty="0" smtClean="0"/>
              <a:t>.</a:t>
            </a:r>
            <a:r>
              <a:rPr lang="ru-RU" sz="800" dirty="0" smtClean="0">
                <a:solidFill>
                  <a:schemeClr val="accent6">
                    <a:lumMod val="50000"/>
                  </a:schemeClr>
                </a:solidFill>
                <a:latin typeface="Georgia" pitchFamily="18" charset="0"/>
              </a:rPr>
              <a:t> </a:t>
            </a:r>
            <a:r>
              <a:rPr lang="ru-RU" sz="2800" u="sng" dirty="0" smtClean="0">
                <a:solidFill>
                  <a:schemeClr val="accent6">
                    <a:lumMod val="50000"/>
                  </a:schemeClr>
                </a:solidFill>
                <a:latin typeface="Georgia" pitchFamily="18" charset="0"/>
              </a:rPr>
              <a:t>Частичная  уплата таможенных  пошлин, налогов</a:t>
            </a:r>
            <a:br>
              <a:rPr lang="ru-RU" sz="2800" u="sng" dirty="0" smtClean="0">
                <a:solidFill>
                  <a:schemeClr val="accent6">
                    <a:lumMod val="50000"/>
                  </a:schemeClr>
                </a:solidFill>
                <a:latin typeface="Georgia" pitchFamily="18" charset="0"/>
              </a:rPr>
            </a:br>
            <a:r>
              <a:rPr lang="ru-RU" sz="2800" u="sng" dirty="0" smtClean="0">
                <a:solidFill>
                  <a:srgbClr val="FF0000"/>
                </a:solidFill>
                <a:latin typeface="Georgia" pitchFamily="18" charset="0"/>
              </a:rPr>
              <a:t>(ст.223 ТК ЕАЭС)</a:t>
            </a:r>
            <a:endParaRPr lang="ru-RU" sz="2800" u="sng" dirty="0">
              <a:solidFill>
                <a:srgbClr val="FF0000"/>
              </a:solidFill>
            </a:endParaRPr>
          </a:p>
        </p:txBody>
      </p:sp>
      <p:sp>
        <p:nvSpPr>
          <p:cNvPr id="3" name="Содержимое 2"/>
          <p:cNvSpPr>
            <a:spLocks noGrp="1"/>
          </p:cNvSpPr>
          <p:nvPr>
            <p:ph idx="1"/>
          </p:nvPr>
        </p:nvSpPr>
        <p:spPr>
          <a:xfrm>
            <a:off x="107504" y="1125538"/>
            <a:ext cx="8887271" cy="5543822"/>
          </a:xfrm>
        </p:spPr>
        <p:txBody>
          <a:bodyPr/>
          <a:lstStyle/>
          <a:p>
            <a:pPr marL="0" indent="0" algn="just">
              <a:buFont typeface="Wingdings" pitchFamily="2" charset="2"/>
              <a:buNone/>
              <a:defRPr/>
            </a:pPr>
            <a:r>
              <a:rPr lang="ru-RU" sz="2400" dirty="0" smtClean="0"/>
              <a:t>	</a:t>
            </a:r>
            <a:r>
              <a:rPr lang="ru-RU" sz="2000" dirty="0" smtClean="0"/>
              <a:t>При </a:t>
            </a:r>
            <a:r>
              <a:rPr lang="ru-RU" sz="2000" b="1" u="sng" dirty="0" smtClean="0"/>
              <a:t>частичной уплате ввозных таможенных пошлин, налогов</a:t>
            </a:r>
            <a:r>
              <a:rPr lang="ru-RU" sz="2000" dirty="0" smtClean="0"/>
              <a:t>, за </a:t>
            </a:r>
            <a:r>
              <a:rPr lang="ru-RU" sz="2000" b="1" dirty="0" smtClean="0"/>
              <a:t>каждый </a:t>
            </a:r>
            <a:r>
              <a:rPr lang="ru-RU" sz="2000" b="1" dirty="0" smtClean="0">
                <a:solidFill>
                  <a:srgbClr val="C00000"/>
                </a:solidFill>
              </a:rPr>
              <a:t>полный</a:t>
            </a:r>
            <a:r>
              <a:rPr lang="ru-RU" sz="2000" b="1" dirty="0" smtClean="0"/>
              <a:t> и </a:t>
            </a:r>
            <a:r>
              <a:rPr lang="ru-RU" sz="2000" b="1" dirty="0" smtClean="0">
                <a:solidFill>
                  <a:srgbClr val="C00000"/>
                </a:solidFill>
              </a:rPr>
              <a:t>неполный</a:t>
            </a:r>
            <a:r>
              <a:rPr lang="ru-RU" sz="2000" b="1" dirty="0" smtClean="0"/>
              <a:t> календарный месяц </a:t>
            </a:r>
            <a:r>
              <a:rPr lang="ru-RU" sz="2000" dirty="0" smtClean="0">
                <a:solidFill>
                  <a:srgbClr val="FF0000"/>
                </a:solidFill>
              </a:rPr>
              <a:t>использования временно ввезенных </a:t>
            </a:r>
            <a:r>
              <a:rPr lang="ru-RU" sz="2000" dirty="0" smtClean="0"/>
              <a:t>товаров на таможенной территории ЕАЭС уплачивается </a:t>
            </a:r>
            <a:r>
              <a:rPr lang="ru-RU" sz="2000" b="1" dirty="0" smtClean="0"/>
              <a:t>3 (три) процента суммы ввозных таможенных пошлин, налогов</a:t>
            </a:r>
            <a:r>
              <a:rPr lang="ru-RU" sz="2000" dirty="0" smtClean="0"/>
              <a:t>, которая подлежала бы уплате, если бы товары были помещены под таможенную процедуру выпуска для внутреннего потребления. </a:t>
            </a:r>
          </a:p>
          <a:p>
            <a:pPr marL="0" indent="0" algn="just">
              <a:buFont typeface="Wingdings" pitchFamily="2" charset="2"/>
              <a:buNone/>
              <a:defRPr/>
            </a:pPr>
            <a:r>
              <a:rPr lang="ru-RU" sz="2400" dirty="0" smtClean="0"/>
              <a:t>	</a:t>
            </a:r>
            <a:r>
              <a:rPr lang="ru-RU" sz="2000" dirty="0" smtClean="0"/>
              <a:t>При этом, сумма ввозных таможенных пошлин, налогов может уплачиваться:</a:t>
            </a:r>
          </a:p>
          <a:p>
            <a:pPr marL="0" indent="0" algn="just">
              <a:buFont typeface="Wingdings" pitchFamily="2" charset="2"/>
              <a:buNone/>
              <a:defRPr/>
            </a:pPr>
            <a:r>
              <a:rPr lang="ru-RU" sz="2000" dirty="0" smtClean="0"/>
              <a:t>	- либо за весь период применения частичной уплаты ввозных таможенных пошлин, налогов (единовременно);</a:t>
            </a:r>
          </a:p>
          <a:p>
            <a:pPr marL="0" indent="0" algn="just">
              <a:buFont typeface="Wingdings" pitchFamily="2" charset="2"/>
              <a:buNone/>
              <a:defRPr/>
            </a:pPr>
            <a:r>
              <a:rPr lang="ru-RU" sz="2000" dirty="0" smtClean="0"/>
              <a:t>	- либо периодически, но </a:t>
            </a:r>
            <a:r>
              <a:rPr lang="ru-RU" sz="2000" dirty="0" smtClean="0">
                <a:solidFill>
                  <a:srgbClr val="FF0000"/>
                </a:solidFill>
              </a:rPr>
              <a:t>не менее чем за 1 календарный месяц – полный или неполный).</a:t>
            </a:r>
          </a:p>
          <a:p>
            <a:pPr marL="0" indent="0" algn="just">
              <a:buFont typeface="Wingdings" pitchFamily="2" charset="2"/>
              <a:buNone/>
              <a:defRPr/>
            </a:pPr>
            <a:r>
              <a:rPr lang="ru-RU" sz="2000" i="1" dirty="0" smtClean="0">
                <a:solidFill>
                  <a:srgbClr val="FF0000"/>
                </a:solidFill>
              </a:rPr>
              <a:t>            </a:t>
            </a:r>
            <a:r>
              <a:rPr lang="ru-RU" sz="2000" dirty="0" smtClean="0">
                <a:solidFill>
                  <a:schemeClr val="tx1">
                    <a:lumMod val="75000"/>
                  </a:schemeClr>
                </a:solidFill>
              </a:rPr>
              <a:t>Периодичность уплаты сумм ввозных таможенных пошлин, налогов </a:t>
            </a:r>
            <a:r>
              <a:rPr lang="ru-RU" sz="2000" dirty="0" smtClean="0">
                <a:solidFill>
                  <a:srgbClr val="FF0000"/>
                </a:solidFill>
              </a:rPr>
              <a:t>определяется декларантом в декларации на товары.</a:t>
            </a:r>
          </a:p>
          <a:p>
            <a:pPr marL="0" indent="0" algn="just">
              <a:buFont typeface="Wingdings" pitchFamily="2" charset="2"/>
              <a:buNone/>
              <a:defRPr/>
            </a:pPr>
            <a:endParaRPr lang="ru-RU" sz="2400" i="1" dirty="0" smtClean="0">
              <a:solidFill>
                <a:srgbClr val="FF0000"/>
              </a:solidFill>
            </a:endParaRPr>
          </a:p>
          <a:p>
            <a:pPr>
              <a:buFont typeface="Wingdings" pitchFamily="2" charset="2"/>
              <a:buNone/>
              <a:defRPr/>
            </a:pPr>
            <a:endParaRPr lang="ru-RU"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bwMode="auto">
          <a:xfrm>
            <a:off x="467544" y="1"/>
            <a:ext cx="8064896" cy="1340767"/>
          </a:xfrm>
          <a:prstGeom prst="roundRect">
            <a:avLst/>
          </a:prstGeom>
          <a:solidFill>
            <a:srgbClr val="3399FF"/>
          </a:solidFill>
          <a:ln w="9525" cap="flat" cmpd="sng" algn="ctr">
            <a:solidFill>
              <a:srgbClr val="333399"/>
            </a:solidFill>
            <a:prstDash val="solid"/>
            <a:round/>
            <a:headEnd type="none" w="med" len="med"/>
            <a:tailEnd type="none" w="med" len="med"/>
          </a:ln>
          <a:effectLst/>
        </p:spPr>
        <p:txBody>
          <a:bodyPr/>
          <a:lstStyle/>
          <a:p>
            <a:pPr algn="just" eaLnBrk="1" hangingPunct="1">
              <a:defRPr/>
            </a:pPr>
            <a:r>
              <a:rPr lang="ru-RU" dirty="0">
                <a:latin typeface="Arial" charset="0"/>
              </a:rPr>
              <a:t>В случае неуплаты или неполной уплаты сумм ввозных таможенных пошлин, налогов, уплачиваемых периодически, в сроки, установленные в соответствии с </a:t>
            </a:r>
            <a:r>
              <a:rPr lang="ru-RU" i="1" dirty="0">
                <a:latin typeface="Arial" charset="0"/>
              </a:rPr>
              <a:t>п.4</a:t>
            </a:r>
            <a:r>
              <a:rPr lang="ru-RU" dirty="0">
                <a:latin typeface="Arial" charset="0"/>
              </a:rPr>
              <a:t> и </a:t>
            </a:r>
            <a:r>
              <a:rPr lang="ru-RU" i="1" dirty="0">
                <a:latin typeface="Arial" charset="0"/>
              </a:rPr>
              <a:t>подп.2 и 3 п.7 статьи 225</a:t>
            </a:r>
          </a:p>
        </p:txBody>
      </p:sp>
      <p:sp>
        <p:nvSpPr>
          <p:cNvPr id="5" name="Стрелка вниз 4"/>
          <p:cNvSpPr/>
          <p:nvPr/>
        </p:nvSpPr>
        <p:spPr bwMode="auto">
          <a:xfrm>
            <a:off x="3779912" y="1340768"/>
            <a:ext cx="1219696" cy="648071"/>
          </a:xfrm>
          <a:prstGeom prst="downArrow">
            <a:avLst/>
          </a:prstGeom>
          <a:solidFill>
            <a:schemeClr val="accent2">
              <a:lumMod val="60000"/>
              <a:lumOff val="40000"/>
            </a:schemeClr>
          </a:solidFill>
          <a:ln w="9525" cap="flat" cmpd="sng" algn="ctr">
            <a:solidFill>
              <a:srgbClr val="333399"/>
            </a:solidFill>
            <a:prstDash val="solid"/>
            <a:round/>
            <a:headEnd type="none" w="med" len="med"/>
            <a:tailEnd type="none" w="med" len="med"/>
          </a:ln>
          <a:effectLst/>
        </p:spPr>
        <p:txBody>
          <a:bodyPr/>
          <a:lstStyle/>
          <a:p>
            <a:pPr eaLnBrk="1" hangingPunct="1">
              <a:defRPr/>
            </a:pPr>
            <a:endParaRPr lang="ru-RU" dirty="0">
              <a:latin typeface="Arial" charset="0"/>
            </a:endParaRPr>
          </a:p>
        </p:txBody>
      </p:sp>
      <p:sp>
        <p:nvSpPr>
          <p:cNvPr id="8" name="Овал 7"/>
          <p:cNvSpPr/>
          <p:nvPr/>
        </p:nvSpPr>
        <p:spPr bwMode="auto">
          <a:xfrm>
            <a:off x="1763688" y="1988840"/>
            <a:ext cx="5305450" cy="1296144"/>
          </a:xfrm>
          <a:prstGeom prst="ellipse">
            <a:avLst/>
          </a:prstGeom>
          <a:solidFill>
            <a:srgbClr val="3399FF"/>
          </a:solidFill>
          <a:ln w="9525" cap="flat" cmpd="sng" algn="ctr">
            <a:solidFill>
              <a:srgbClr val="333399"/>
            </a:solidFill>
            <a:prstDash val="solid"/>
            <a:round/>
            <a:headEnd type="none" w="med" len="med"/>
            <a:tailEnd type="none" w="med" len="med"/>
          </a:ln>
          <a:effectLst/>
        </p:spPr>
        <p:txBody>
          <a:bodyPr/>
          <a:lstStyle/>
          <a:p>
            <a:pPr algn="ctr" eaLnBrk="1" hangingPunct="1">
              <a:defRPr/>
            </a:pPr>
            <a:r>
              <a:rPr lang="ru-RU" dirty="0">
                <a:solidFill>
                  <a:srgbClr val="FF0000"/>
                </a:solidFill>
                <a:latin typeface="Arial" charset="0"/>
              </a:rPr>
              <a:t>Периодическая уплата ввозных таможенных пошлин, налогов</a:t>
            </a:r>
          </a:p>
        </p:txBody>
      </p:sp>
      <p:cxnSp>
        <p:nvCxnSpPr>
          <p:cNvPr id="9" name="Прямая соединительная линия 8"/>
          <p:cNvCxnSpPr>
            <a:cxnSpLocks noChangeShapeType="1"/>
          </p:cNvCxnSpPr>
          <p:nvPr/>
        </p:nvCxnSpPr>
        <p:spPr bwMode="auto">
          <a:xfrm flipV="1">
            <a:off x="3059832" y="1844824"/>
            <a:ext cx="2670795" cy="2012877"/>
          </a:xfrm>
          <a:prstGeom prst="line">
            <a:avLst/>
          </a:prstGeom>
          <a:noFill/>
          <a:ln w="38100" algn="ctr">
            <a:solidFill>
              <a:srgbClr val="FF0000"/>
            </a:solidFill>
            <a:miter lim="800000"/>
            <a:headEnd/>
            <a:tailEnd/>
          </a:ln>
        </p:spPr>
      </p:cxnSp>
      <p:cxnSp>
        <p:nvCxnSpPr>
          <p:cNvPr id="10" name="Прямая соединительная линия 9"/>
          <p:cNvCxnSpPr>
            <a:cxnSpLocks noChangeShapeType="1"/>
          </p:cNvCxnSpPr>
          <p:nvPr/>
        </p:nvCxnSpPr>
        <p:spPr bwMode="auto">
          <a:xfrm>
            <a:off x="2987824" y="1772816"/>
            <a:ext cx="3054772" cy="2084884"/>
          </a:xfrm>
          <a:prstGeom prst="line">
            <a:avLst/>
          </a:prstGeom>
          <a:noFill/>
          <a:ln w="38100" algn="ctr">
            <a:solidFill>
              <a:srgbClr val="FF0000"/>
            </a:solidFill>
            <a:miter lim="800000"/>
            <a:headEnd/>
            <a:tailEnd/>
          </a:ln>
        </p:spPr>
      </p:cxnSp>
      <p:sp>
        <p:nvSpPr>
          <p:cNvPr id="18" name="Овал 17"/>
          <p:cNvSpPr/>
          <p:nvPr/>
        </p:nvSpPr>
        <p:spPr bwMode="auto">
          <a:xfrm>
            <a:off x="1475656" y="3933056"/>
            <a:ext cx="6048673" cy="1844824"/>
          </a:xfrm>
          <a:prstGeom prst="ellipse">
            <a:avLst/>
          </a:prstGeom>
          <a:solidFill>
            <a:srgbClr val="3399FF"/>
          </a:solidFill>
          <a:ln w="9525" cap="flat" cmpd="sng" algn="ctr">
            <a:solidFill>
              <a:srgbClr val="333399"/>
            </a:solidFill>
            <a:prstDash val="solid"/>
            <a:round/>
            <a:headEnd type="none" w="med" len="med"/>
            <a:tailEnd type="none" w="med" len="med"/>
          </a:ln>
          <a:effectLst/>
        </p:spPr>
        <p:txBody>
          <a:bodyPr/>
          <a:lstStyle/>
          <a:p>
            <a:pPr algn="ctr" eaLnBrk="1" hangingPunct="1">
              <a:defRPr/>
            </a:pPr>
            <a:r>
              <a:rPr lang="ru-RU" sz="1600" dirty="0">
                <a:latin typeface="Arial" charset="0"/>
              </a:rPr>
              <a:t>Ввозные таможенные пошлины, налоги подлежат уплате единовременно за весь оставшейся период применения частичной уплаты ввозных таможенных пошлин, налогов.</a:t>
            </a:r>
          </a:p>
        </p:txBody>
      </p:sp>
      <p:sp>
        <p:nvSpPr>
          <p:cNvPr id="19" name="Стрелка вниз 18"/>
          <p:cNvSpPr/>
          <p:nvPr/>
        </p:nvSpPr>
        <p:spPr bwMode="auto">
          <a:xfrm>
            <a:off x="3779912" y="3284984"/>
            <a:ext cx="1296144" cy="648072"/>
          </a:xfrm>
          <a:prstGeom prst="downArrow">
            <a:avLst/>
          </a:prstGeom>
          <a:solidFill>
            <a:schemeClr val="accent2">
              <a:lumMod val="60000"/>
              <a:lumOff val="40000"/>
            </a:schemeClr>
          </a:solidFill>
          <a:ln w="9525" cap="flat" cmpd="sng" algn="ctr">
            <a:solidFill>
              <a:srgbClr val="333399"/>
            </a:solidFill>
            <a:prstDash val="solid"/>
            <a:round/>
            <a:headEnd type="none" w="med" len="med"/>
            <a:tailEnd type="none" w="med" len="med"/>
          </a:ln>
          <a:effectLst/>
        </p:spPr>
        <p:txBody>
          <a:bodyPr/>
          <a:lstStyle/>
          <a:p>
            <a:pPr eaLnBrk="1" hangingPunct="1">
              <a:defRPr/>
            </a:pPr>
            <a:endParaRPr lang="ru-RU">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50825"/>
            <a:ext cx="8229600" cy="412750"/>
          </a:xfrm>
        </p:spPr>
        <p:txBody>
          <a:bodyPr/>
          <a:lstStyle/>
          <a:p>
            <a:pPr>
              <a:defRPr/>
            </a:pPr>
            <a:r>
              <a:rPr lang="ru-RU" sz="800" smtClean="0"/>
              <a:t>,</a:t>
            </a:r>
          </a:p>
        </p:txBody>
      </p:sp>
      <p:sp>
        <p:nvSpPr>
          <p:cNvPr id="70659" name="Содержимое 2"/>
          <p:cNvSpPr>
            <a:spLocks noGrp="1"/>
          </p:cNvSpPr>
          <p:nvPr>
            <p:ph idx="1"/>
          </p:nvPr>
        </p:nvSpPr>
        <p:spPr>
          <a:xfrm>
            <a:off x="307975" y="457200"/>
            <a:ext cx="8378825" cy="5875338"/>
          </a:xfrm>
        </p:spPr>
        <p:txBody>
          <a:bodyPr/>
          <a:lstStyle/>
          <a:p>
            <a:pPr marL="0" indent="0" algn="just">
              <a:buFont typeface="Wingdings" pitchFamily="2" charset="2"/>
              <a:buNone/>
            </a:pPr>
            <a:r>
              <a:rPr lang="ru-RU" sz="2400" dirty="0" smtClean="0"/>
              <a:t>    В соответствии с </a:t>
            </a:r>
            <a:r>
              <a:rPr lang="ru-RU" sz="2400" dirty="0" smtClean="0">
                <a:solidFill>
                  <a:srgbClr val="FF0000"/>
                </a:solidFill>
              </a:rPr>
              <a:t>п.1 ст.221 ТК ЕАЭС</a:t>
            </a:r>
            <a:r>
              <a:rPr lang="ru-RU" sz="2400" dirty="0" smtClean="0"/>
              <a:t> «Срок временного ввоза товаров устанавливается таможенным органом </a:t>
            </a:r>
            <a:r>
              <a:rPr lang="ru-RU" sz="2400" b="1" dirty="0" smtClean="0">
                <a:solidFill>
                  <a:srgbClr val="C00000"/>
                </a:solidFill>
              </a:rPr>
              <a:t>на основании заявления декларанта</a:t>
            </a:r>
            <a:r>
              <a:rPr lang="ru-RU" sz="2400" dirty="0" smtClean="0"/>
              <a:t> исходя из целей и обстоятельств такого ввоза и </a:t>
            </a:r>
            <a:r>
              <a:rPr lang="ru-RU" sz="2400" b="1" dirty="0" smtClean="0"/>
              <a:t>не может превышать 2 (два) года</a:t>
            </a:r>
            <a:r>
              <a:rPr lang="ru-RU" sz="2400" dirty="0" smtClean="0"/>
              <a:t> </a:t>
            </a:r>
            <a:r>
              <a:rPr lang="ru-RU" sz="2400" b="1" dirty="0" smtClean="0">
                <a:solidFill>
                  <a:srgbClr val="C00000"/>
                </a:solidFill>
              </a:rPr>
              <a:t>со дня помещения товаров под таможенную процедуру временного ввоза,</a:t>
            </a:r>
            <a:r>
              <a:rPr lang="ru-RU" sz="2400" dirty="0" smtClean="0"/>
              <a:t> за исключением случаев, предусмотренных настоящей статьей» </a:t>
            </a:r>
          </a:p>
          <a:p>
            <a:pPr marL="0" indent="0" algn="just">
              <a:buNone/>
            </a:pPr>
            <a:r>
              <a:rPr lang="ru-RU" sz="2400" b="1" dirty="0" smtClean="0"/>
              <a:t>    </a:t>
            </a:r>
            <a:r>
              <a:rPr lang="ru-RU" altLang="ru-RU" sz="2400" b="1" i="1" u="sng" dirty="0" smtClean="0">
                <a:solidFill>
                  <a:srgbClr val="002060"/>
                </a:solidFill>
              </a:rPr>
              <a:t>Срок действия таможенной процедуры</a:t>
            </a:r>
            <a:r>
              <a:rPr lang="ru-RU" altLang="ru-RU" sz="2400" b="1" i="1" dirty="0" smtClean="0">
                <a:solidFill>
                  <a:srgbClr val="002060"/>
                </a:solidFill>
              </a:rPr>
              <a:t> временного ввоза (допуска) может быть продлен до истечения этого срока либо </a:t>
            </a:r>
            <a:r>
              <a:rPr lang="ru-RU" altLang="ru-RU" sz="2400" b="1" i="1" dirty="0" smtClean="0">
                <a:solidFill>
                  <a:srgbClr val="FF0000"/>
                </a:solidFill>
              </a:rPr>
              <a:t>не позднее 1 месяца</a:t>
            </a:r>
            <a:r>
              <a:rPr lang="ru-RU" altLang="ru-RU" sz="2400" b="1" i="1" dirty="0" smtClean="0">
                <a:solidFill>
                  <a:srgbClr val="002060"/>
                </a:solidFill>
              </a:rPr>
              <a:t> после его истечения в пределах срока действия данной процедуры.</a:t>
            </a:r>
            <a:r>
              <a:rPr lang="ru-RU" sz="2400" dirty="0" smtClean="0"/>
              <a:t>	</a:t>
            </a:r>
            <a:r>
              <a:rPr lang="ru-RU" sz="2400" dirty="0" smtClean="0">
                <a:solidFill>
                  <a:srgbClr val="FF0000"/>
                </a:solidFill>
              </a:rPr>
              <a:t>(п.4 ст.221 ТК ЕАЭС)</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1187624" y="620688"/>
            <a:ext cx="6505401" cy="783193"/>
          </a:xfrm>
          <a:prstGeom prst="roundRect">
            <a:avLst/>
          </a:prstGeom>
          <a:solidFill>
            <a:srgbClr val="FFC000"/>
          </a:solidFill>
          <a:ln>
            <a:solidFill>
              <a:schemeClr val="tx2">
                <a:lumMod val="75000"/>
              </a:schemeClr>
            </a:solidFill>
          </a:ln>
        </p:spPr>
        <p:txBody>
          <a:bodyPr wrap="square">
            <a:spAutoFit/>
          </a:bodyPr>
          <a:lstStyle/>
          <a:p>
            <a:pPr algn="ctr" eaLnBrk="1" hangingPunct="1">
              <a:defRPr/>
            </a:pPr>
            <a:r>
              <a:rPr lang="ru-RU" altLang="ru-RU" sz="2000" b="1" dirty="0">
                <a:solidFill>
                  <a:srgbClr val="17375E"/>
                </a:solidFill>
                <a:latin typeface="Times New Roman" pitchFamily="18" charset="0"/>
                <a:ea typeface="Arial" charset="0"/>
                <a:cs typeface="Times New Roman" pitchFamily="18" charset="0"/>
              </a:rPr>
              <a:t>Исчисление таможенных платежей </a:t>
            </a:r>
            <a:r>
              <a:rPr lang="ru-RU" altLang="ru-RU" sz="2000" b="1" u="sng" dirty="0">
                <a:solidFill>
                  <a:srgbClr val="17375E"/>
                </a:solidFill>
                <a:latin typeface="Times New Roman" pitchFamily="18" charset="0"/>
                <a:ea typeface="Arial" charset="0"/>
                <a:cs typeface="Times New Roman" pitchFamily="18" charset="0"/>
              </a:rPr>
              <a:t>таможенным органом  </a:t>
            </a:r>
            <a:r>
              <a:rPr lang="ru-RU" altLang="ru-RU" sz="2000" b="1" u="sng" dirty="0" smtClean="0">
                <a:solidFill>
                  <a:srgbClr val="C00000"/>
                </a:solidFill>
                <a:latin typeface="Times New Roman" pitchFamily="18" charset="0"/>
                <a:ea typeface="Arial" charset="0"/>
                <a:cs typeface="Times New Roman" pitchFamily="18" charset="0"/>
              </a:rPr>
              <a:t>(п.2 ст.52 ТК ЕАЭС)</a:t>
            </a:r>
            <a:endParaRPr lang="ru-RU" altLang="ru-RU" sz="2000" b="1" u="sng" dirty="0">
              <a:solidFill>
                <a:srgbClr val="C00000"/>
              </a:solidFill>
              <a:latin typeface="Times New Roman" pitchFamily="18" charset="0"/>
              <a:ea typeface="Arial" charset="0"/>
              <a:cs typeface="Times New Roman" pitchFamily="18" charset="0"/>
            </a:endParaRPr>
          </a:p>
        </p:txBody>
      </p:sp>
      <p:sp>
        <p:nvSpPr>
          <p:cNvPr id="22" name="Скругленный прямоугольник 21"/>
          <p:cNvSpPr/>
          <p:nvPr/>
        </p:nvSpPr>
        <p:spPr>
          <a:xfrm>
            <a:off x="358775" y="1705770"/>
            <a:ext cx="4784725" cy="373062"/>
          </a:xfrm>
          <a:prstGeom prst="roundRect">
            <a:avLst/>
          </a:prstGeom>
          <a:solidFill>
            <a:schemeClr val="accent1">
              <a:lumMod val="20000"/>
              <a:lumOff val="80000"/>
            </a:schemeClr>
          </a:solidFill>
          <a:ln>
            <a:solidFill>
              <a:schemeClr val="tx2">
                <a:lumMod val="75000"/>
              </a:schemeClr>
            </a:solidFill>
          </a:ln>
        </p:spPr>
        <p:txBody>
          <a:bodyPr>
            <a:spAutoFit/>
          </a:bodyPr>
          <a:lstStyle/>
          <a:p>
            <a:pPr algn="ctr" eaLnBrk="1" hangingPunct="1">
              <a:defRPr/>
            </a:pPr>
            <a:r>
              <a:rPr lang="ru-RU" altLang="ru-RU" sz="1600" b="1" dirty="0">
                <a:solidFill>
                  <a:srgbClr val="17375E"/>
                </a:solidFill>
                <a:latin typeface="Times New Roman" pitchFamily="18" charset="0"/>
                <a:ea typeface="Arial" charset="0"/>
                <a:cs typeface="Times New Roman" pitchFamily="18" charset="0"/>
              </a:rPr>
              <a:t>При незаконном перемещении товаров</a:t>
            </a:r>
          </a:p>
        </p:txBody>
      </p:sp>
      <p:sp>
        <p:nvSpPr>
          <p:cNvPr id="26" name="Скругленный прямоугольник 25"/>
          <p:cNvSpPr/>
          <p:nvPr/>
        </p:nvSpPr>
        <p:spPr>
          <a:xfrm>
            <a:off x="358775" y="2211020"/>
            <a:ext cx="4786312" cy="2009061"/>
          </a:xfrm>
          <a:prstGeom prst="roundRect">
            <a:avLst/>
          </a:prstGeom>
          <a:solidFill>
            <a:schemeClr val="accent1">
              <a:lumMod val="20000"/>
              <a:lumOff val="80000"/>
            </a:schemeClr>
          </a:solidFill>
          <a:ln>
            <a:solidFill>
              <a:schemeClr val="tx2">
                <a:lumMod val="75000"/>
              </a:schemeClr>
            </a:solidFill>
          </a:ln>
        </p:spPr>
        <p:txBody>
          <a:bodyPr>
            <a:spAutoFit/>
          </a:bodyPr>
          <a:lstStyle/>
          <a:p>
            <a:pPr algn="ctr" eaLnBrk="1" hangingPunct="1">
              <a:defRPr/>
            </a:pPr>
            <a:r>
              <a:rPr lang="ru-RU" altLang="ru-RU" sz="1600" b="1" dirty="0" smtClean="0">
                <a:solidFill>
                  <a:srgbClr val="17375E"/>
                </a:solidFill>
                <a:latin typeface="Times New Roman" pitchFamily="18" charset="0"/>
                <a:ea typeface="Arial" charset="0"/>
                <a:cs typeface="Times New Roman" pitchFamily="18" charset="0"/>
              </a:rPr>
              <a:t>При </a:t>
            </a:r>
            <a:r>
              <a:rPr lang="ru-RU" altLang="ru-RU" sz="1600" b="1" dirty="0">
                <a:solidFill>
                  <a:srgbClr val="17375E"/>
                </a:solidFill>
                <a:latin typeface="Times New Roman" pitchFamily="18" charset="0"/>
                <a:ea typeface="Arial" charset="0"/>
                <a:cs typeface="Times New Roman" pitchFamily="18" charset="0"/>
              </a:rPr>
              <a:t>наступлении обстоятельств, влекущих наступление  сроков уплаты таможенных платежей при прибытии, убытии, временном хранении, при недоставке товаров, помещенных под таможенную процедуру таможенного транзита, при наступлении срока уплаты в отношении ТСМП и др. </a:t>
            </a:r>
          </a:p>
        </p:txBody>
      </p:sp>
      <p:sp>
        <p:nvSpPr>
          <p:cNvPr id="48" name="TextBox 47"/>
          <p:cNvSpPr txBox="1"/>
          <p:nvPr/>
        </p:nvSpPr>
        <p:spPr>
          <a:xfrm>
            <a:off x="1547664" y="0"/>
            <a:ext cx="6552728" cy="584775"/>
          </a:xfrm>
          <a:prstGeom prst="rect">
            <a:avLst/>
          </a:prstGeom>
          <a:noFill/>
        </p:spPr>
        <p:txBody>
          <a:bodyPr wrap="square">
            <a:spAutoFit/>
          </a:bodyPr>
          <a:lstStyle/>
          <a:p>
            <a:pPr algn="ctr" eaLnBrk="1" hangingPunct="1">
              <a:defRPr/>
            </a:pPr>
            <a:r>
              <a:rPr lang="ru-RU" altLang="ru-RU" sz="3200" b="1" dirty="0">
                <a:solidFill>
                  <a:srgbClr val="17375E"/>
                </a:solidFill>
                <a:effectLst>
                  <a:outerShdw blurRad="38100" dist="38100" dir="2700000" algn="tl">
                    <a:srgbClr val="C0C0C0"/>
                  </a:outerShdw>
                </a:effectLst>
                <a:latin typeface="Times New Roman" pitchFamily="18" charset="0"/>
                <a:ea typeface="Arial" charset="0"/>
                <a:cs typeface="Times New Roman" pitchFamily="18" charset="0"/>
              </a:rPr>
              <a:t>Таможенные платежи</a:t>
            </a:r>
          </a:p>
        </p:txBody>
      </p:sp>
      <p:sp>
        <p:nvSpPr>
          <p:cNvPr id="29" name="Скругленный прямоугольник 28"/>
          <p:cNvSpPr/>
          <p:nvPr/>
        </p:nvSpPr>
        <p:spPr>
          <a:xfrm>
            <a:off x="247650" y="5365922"/>
            <a:ext cx="4784725" cy="646986"/>
          </a:xfrm>
          <a:prstGeom prst="roundRect">
            <a:avLst/>
          </a:prstGeom>
          <a:solidFill>
            <a:schemeClr val="accent1">
              <a:lumMod val="20000"/>
              <a:lumOff val="80000"/>
            </a:schemeClr>
          </a:solidFill>
          <a:ln>
            <a:solidFill>
              <a:schemeClr val="tx2">
                <a:lumMod val="75000"/>
              </a:schemeClr>
            </a:solidFill>
          </a:ln>
        </p:spPr>
        <p:txBody>
          <a:bodyPr>
            <a:spAutoFit/>
          </a:bodyPr>
          <a:lstStyle/>
          <a:p>
            <a:pPr algn="ctr" eaLnBrk="1" hangingPunct="1">
              <a:defRPr/>
            </a:pPr>
            <a:r>
              <a:rPr lang="ru-RU" altLang="ru-RU" sz="1600" b="1" dirty="0">
                <a:solidFill>
                  <a:srgbClr val="17375E"/>
                </a:solidFill>
                <a:latin typeface="Times New Roman" pitchFamily="18" charset="0"/>
                <a:ea typeface="Arial" charset="0"/>
                <a:cs typeface="Times New Roman" pitchFamily="18" charset="0"/>
              </a:rPr>
              <a:t>При уплате таможенных платежей  в отношении товаров для личного пользования </a:t>
            </a:r>
          </a:p>
        </p:txBody>
      </p:sp>
      <p:sp>
        <p:nvSpPr>
          <p:cNvPr id="30" name="Прямоугольник 29"/>
          <p:cNvSpPr/>
          <p:nvPr/>
        </p:nvSpPr>
        <p:spPr>
          <a:xfrm>
            <a:off x="5724128" y="1628800"/>
            <a:ext cx="3035695" cy="1877437"/>
          </a:xfrm>
          <a:prstGeom prst="rect">
            <a:avLst/>
          </a:prstGeom>
          <a:solidFill>
            <a:schemeClr val="tx2">
              <a:lumMod val="40000"/>
              <a:lumOff val="60000"/>
            </a:schemeClr>
          </a:solidFill>
          <a:ln>
            <a:solidFill>
              <a:schemeClr val="accent1"/>
            </a:solidFill>
          </a:ln>
        </p:spPr>
        <p:txBody>
          <a:bodyPr wrap="square">
            <a:spAutoFit/>
          </a:bodyPr>
          <a:lstStyle/>
          <a:p>
            <a:pPr algn="ctr"/>
            <a:r>
              <a:rPr lang="ru-RU" altLang="ru-RU" sz="2000" b="1" dirty="0" smtClean="0">
                <a:solidFill>
                  <a:srgbClr val="17375E"/>
                </a:solidFill>
                <a:effectLst>
                  <a:outerShdw blurRad="38100" dist="38100" dir="2700000" algn="tl">
                    <a:srgbClr val="C0C0C0"/>
                  </a:outerShdw>
                </a:effectLst>
                <a:latin typeface="Times New Roman" pitchFamily="18" charset="0"/>
                <a:ea typeface="Arial" charset="0"/>
                <a:cs typeface="Times New Roman" pitchFamily="18" charset="0"/>
              </a:rPr>
              <a:t> </a:t>
            </a:r>
            <a:r>
              <a:rPr lang="ru-RU" b="1" i="1" dirty="0" smtClean="0">
                <a:solidFill>
                  <a:srgbClr val="FF0000"/>
                </a:solidFill>
                <a:latin typeface="Calibri" pitchFamily="34" charset="0"/>
              </a:rPr>
              <a:t>Расчет таможенных пошлин, налогов,</a:t>
            </a:r>
          </a:p>
          <a:p>
            <a:pPr algn="ctr"/>
            <a:r>
              <a:rPr lang="ru-RU" b="1" i="1" dirty="0" smtClean="0">
                <a:solidFill>
                  <a:srgbClr val="FF0000"/>
                </a:solidFill>
                <a:latin typeface="Calibri" pitchFamily="34" charset="0"/>
              </a:rPr>
              <a:t> специальных, антидемпинговых,</a:t>
            </a:r>
          </a:p>
          <a:p>
            <a:pPr algn="ctr"/>
            <a:r>
              <a:rPr lang="ru-RU" b="1" i="1" dirty="0" smtClean="0">
                <a:solidFill>
                  <a:srgbClr val="FF0000"/>
                </a:solidFill>
                <a:latin typeface="Calibri" pitchFamily="34" charset="0"/>
              </a:rPr>
              <a:t>компенсационных пошлин</a:t>
            </a:r>
          </a:p>
          <a:p>
            <a:pPr algn="ctr"/>
            <a:r>
              <a:rPr lang="ru-RU" sz="1400" b="1" dirty="0" smtClean="0">
                <a:latin typeface="Arial" pitchFamily="34" charset="0"/>
              </a:rPr>
              <a:t>  </a:t>
            </a:r>
          </a:p>
          <a:p>
            <a:pPr algn="ctr" eaLnBrk="1" hangingPunct="1">
              <a:defRPr/>
            </a:pPr>
            <a:endParaRPr lang="ru-RU" altLang="ru-RU" sz="1000" b="1" dirty="0">
              <a:solidFill>
                <a:srgbClr val="17375E"/>
              </a:solidFill>
              <a:effectLst>
                <a:outerShdw blurRad="38100" dist="38100" dir="2700000" algn="tl">
                  <a:srgbClr val="C0C0C0"/>
                </a:outerShdw>
              </a:effectLst>
              <a:latin typeface="Times New Roman" pitchFamily="18" charset="0"/>
              <a:ea typeface="Arial" charset="0"/>
              <a:cs typeface="Times New Roman" pitchFamily="18" charset="0"/>
            </a:endParaRPr>
          </a:p>
        </p:txBody>
      </p:sp>
      <p:sp>
        <p:nvSpPr>
          <p:cNvPr id="31" name="Прямоугольник 30"/>
          <p:cNvSpPr/>
          <p:nvPr/>
        </p:nvSpPr>
        <p:spPr>
          <a:xfrm>
            <a:off x="5862636" y="6153645"/>
            <a:ext cx="2885828" cy="461665"/>
          </a:xfrm>
          <a:prstGeom prst="rect">
            <a:avLst/>
          </a:prstGeom>
          <a:solidFill>
            <a:schemeClr val="tx2">
              <a:lumMod val="40000"/>
              <a:lumOff val="60000"/>
            </a:schemeClr>
          </a:solidFill>
          <a:ln>
            <a:solidFill>
              <a:schemeClr val="accent1"/>
            </a:solidFill>
          </a:ln>
        </p:spPr>
        <p:txBody>
          <a:bodyPr wrap="square">
            <a:spAutoFit/>
          </a:bodyPr>
          <a:lstStyle/>
          <a:p>
            <a:pPr algn="ctr" eaLnBrk="1" hangingPunct="1">
              <a:defRPr/>
            </a:pPr>
            <a:r>
              <a:rPr lang="ru-RU" altLang="ru-RU" sz="2400" b="1" dirty="0">
                <a:solidFill>
                  <a:srgbClr val="17375E"/>
                </a:solidFill>
                <a:effectLst>
                  <a:outerShdw blurRad="38100" dist="38100" dir="2700000" algn="tl">
                    <a:srgbClr val="C0C0C0"/>
                  </a:outerShdw>
                </a:effectLst>
                <a:latin typeface="Times New Roman" pitchFamily="18" charset="0"/>
                <a:ea typeface="Arial" charset="0"/>
                <a:cs typeface="Times New Roman" pitchFamily="18" charset="0"/>
              </a:rPr>
              <a:t>ТПО</a:t>
            </a:r>
          </a:p>
        </p:txBody>
      </p:sp>
      <p:sp>
        <p:nvSpPr>
          <p:cNvPr id="6" name="Правая фигурная скобка 5"/>
          <p:cNvSpPr/>
          <p:nvPr/>
        </p:nvSpPr>
        <p:spPr>
          <a:xfrm>
            <a:off x="5118100" y="1673225"/>
            <a:ext cx="638176" cy="2547570"/>
          </a:xfrm>
          <a:prstGeom prst="rightBrace">
            <a:avLst>
              <a:gd name="adj1" fmla="val 8333"/>
              <a:gd name="adj2" fmla="val 50661"/>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ru-RU" dirty="0"/>
          </a:p>
        </p:txBody>
      </p:sp>
      <p:sp>
        <p:nvSpPr>
          <p:cNvPr id="12" name="Прямоугольник 11"/>
          <p:cNvSpPr/>
          <p:nvPr/>
        </p:nvSpPr>
        <p:spPr>
          <a:xfrm>
            <a:off x="5862636" y="4430006"/>
            <a:ext cx="2897187" cy="1631216"/>
          </a:xfrm>
          <a:prstGeom prst="rect">
            <a:avLst/>
          </a:prstGeom>
          <a:solidFill>
            <a:schemeClr val="tx2">
              <a:lumMod val="40000"/>
              <a:lumOff val="60000"/>
            </a:schemeClr>
          </a:solidFill>
          <a:ln>
            <a:solidFill>
              <a:schemeClr val="accent1"/>
            </a:solidFill>
          </a:ln>
        </p:spPr>
        <p:txBody>
          <a:bodyPr>
            <a:spAutoFit/>
          </a:bodyPr>
          <a:lstStyle/>
          <a:p>
            <a:pPr algn="ctr"/>
            <a:r>
              <a:rPr lang="ru-RU" sz="1600" b="1" i="1" dirty="0" smtClean="0">
                <a:solidFill>
                  <a:srgbClr val="FF0000"/>
                </a:solidFill>
                <a:latin typeface="Calibri" pitchFamily="34" charset="0"/>
              </a:rPr>
              <a:t>Расчет таможенных пошлин, налогов,</a:t>
            </a:r>
          </a:p>
          <a:p>
            <a:pPr algn="ctr"/>
            <a:r>
              <a:rPr lang="ru-RU" sz="1600" b="1" i="1" dirty="0" smtClean="0">
                <a:solidFill>
                  <a:srgbClr val="FF0000"/>
                </a:solidFill>
                <a:latin typeface="Calibri" pitchFamily="34" charset="0"/>
              </a:rPr>
              <a:t> специальных, антидемпинговых,</a:t>
            </a:r>
          </a:p>
          <a:p>
            <a:pPr algn="ctr"/>
            <a:r>
              <a:rPr lang="ru-RU" sz="1600" b="1" i="1" dirty="0" smtClean="0">
                <a:solidFill>
                  <a:srgbClr val="FF0000"/>
                </a:solidFill>
                <a:latin typeface="Calibri" pitchFamily="34" charset="0"/>
              </a:rPr>
              <a:t>компенсационных пошлин</a:t>
            </a:r>
            <a:r>
              <a:rPr lang="ru-RU" sz="1600" b="1" dirty="0" smtClean="0">
                <a:latin typeface="Arial" pitchFamily="34" charset="0"/>
              </a:rPr>
              <a:t>  </a:t>
            </a:r>
          </a:p>
          <a:p>
            <a:pPr algn="ctr" eaLnBrk="1" hangingPunct="1">
              <a:defRPr/>
            </a:pPr>
            <a:endParaRPr lang="ru-RU" altLang="ru-RU" sz="2000" b="1" dirty="0">
              <a:solidFill>
                <a:srgbClr val="17375E"/>
              </a:solidFill>
              <a:effectLst>
                <a:outerShdw blurRad="38100" dist="38100" dir="2700000" algn="tl">
                  <a:srgbClr val="C0C0C0"/>
                </a:outerShdw>
              </a:effectLst>
              <a:latin typeface="Times New Roman" pitchFamily="18" charset="0"/>
              <a:ea typeface="Arial" charset="0"/>
              <a:cs typeface="Times New Roman" pitchFamily="18" charset="0"/>
            </a:endParaRPr>
          </a:p>
        </p:txBody>
      </p:sp>
      <p:sp>
        <p:nvSpPr>
          <p:cNvPr id="13" name="Правая фигурная скобка 12"/>
          <p:cNvSpPr/>
          <p:nvPr/>
        </p:nvSpPr>
        <p:spPr>
          <a:xfrm rot="10800000">
            <a:off x="5118099" y="4442251"/>
            <a:ext cx="638176" cy="2173057"/>
          </a:xfrm>
          <a:prstGeom prst="rightBrace">
            <a:avLst>
              <a:gd name="adj1" fmla="val 8333"/>
              <a:gd name="adj2" fmla="val 33973"/>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160338"/>
            <a:ext cx="8229600" cy="319087"/>
          </a:xfrm>
        </p:spPr>
        <p:txBody>
          <a:bodyPr/>
          <a:lstStyle/>
          <a:p>
            <a:pPr>
              <a:defRPr/>
            </a:pPr>
            <a:r>
              <a:rPr lang="ru-RU" sz="800" smtClean="0"/>
              <a:t>.</a:t>
            </a:r>
          </a:p>
        </p:txBody>
      </p:sp>
      <p:sp>
        <p:nvSpPr>
          <p:cNvPr id="71683" name="Содержимое 2"/>
          <p:cNvSpPr>
            <a:spLocks noGrp="1"/>
          </p:cNvSpPr>
          <p:nvPr>
            <p:ph idx="1"/>
          </p:nvPr>
        </p:nvSpPr>
        <p:spPr>
          <a:xfrm>
            <a:off x="228600" y="354013"/>
            <a:ext cx="8664575" cy="6240462"/>
          </a:xfrm>
        </p:spPr>
        <p:txBody>
          <a:bodyPr/>
          <a:lstStyle/>
          <a:p>
            <a:pPr marL="0" indent="0" algn="just" eaLnBrk="1" hangingPunct="1">
              <a:buFont typeface="Wingdings 2" pitchFamily="18" charset="2"/>
              <a:buNone/>
            </a:pPr>
            <a:r>
              <a:rPr lang="ru-RU" sz="1800" dirty="0" smtClean="0"/>
              <a:t>	Особенности исчисления и уплаты ввозных таможенных пошлин, налогов при применении таможенной процедуры временного ввоза(допуска)</a:t>
            </a:r>
          </a:p>
        </p:txBody>
      </p:sp>
      <p:sp>
        <p:nvSpPr>
          <p:cNvPr id="5" name="Скругленный прямоугольник 4"/>
          <p:cNvSpPr/>
          <p:nvPr/>
        </p:nvSpPr>
        <p:spPr bwMode="auto">
          <a:xfrm>
            <a:off x="323528" y="1412776"/>
            <a:ext cx="4032448" cy="2304256"/>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cs typeface="Shruti" pitchFamily="2"/>
              </a:rPr>
              <a:t>В отношении товаров, помещаемых</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cs typeface="Shruti" pitchFamily="2"/>
              </a:rPr>
              <a:t> под таможенную процедуру</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cs typeface="Shruti" pitchFamily="2"/>
              </a:rPr>
              <a:t> временного ввоза (допуска) </a:t>
            </a:r>
            <a:r>
              <a:rPr kumimoji="0" lang="ru-RU" sz="1400" b="0" i="1" u="none" strike="noStrike" cap="none" normalizeH="0" baseline="0" dirty="0" smtClean="0">
                <a:ln>
                  <a:noFill/>
                </a:ln>
                <a:solidFill>
                  <a:srgbClr val="FF0000"/>
                </a:solidFill>
                <a:effectLst/>
                <a:latin typeface="Arial" pitchFamily="34" charset="0"/>
                <a:cs typeface="Shruti" pitchFamily="2"/>
              </a:rPr>
              <a:t>с частичной</a:t>
            </a:r>
          </a:p>
          <a:p>
            <a:pPr marL="0" marR="0" indent="0" algn="ctr" defTabSz="914400" rtl="0" eaLnBrk="1" fontAlgn="base" latinLnBrk="0" hangingPunct="1">
              <a:lnSpc>
                <a:spcPct val="100000"/>
              </a:lnSpc>
              <a:spcBef>
                <a:spcPct val="0"/>
              </a:spcBef>
              <a:spcAft>
                <a:spcPct val="0"/>
              </a:spcAft>
              <a:buClrTx/>
              <a:buSzTx/>
              <a:buFontTx/>
              <a:buNone/>
              <a:tabLst/>
            </a:pPr>
            <a:r>
              <a:rPr lang="ru-RU" sz="1400" i="1" dirty="0" smtClean="0">
                <a:solidFill>
                  <a:srgbClr val="FF0000"/>
                </a:solidFill>
                <a:latin typeface="Arial" pitchFamily="34" charset="0"/>
                <a:cs typeface="Shruti" pitchFamily="2"/>
              </a:rPr>
              <a:t>уплатой</a:t>
            </a:r>
            <a:r>
              <a:rPr lang="ru-RU" sz="1400" i="1" dirty="0" smtClean="0">
                <a:latin typeface="Arial" pitchFamily="34" charset="0"/>
                <a:cs typeface="Shruti" pitchFamily="2"/>
              </a:rPr>
              <a:t> ввозных таможенных пошлин,</a:t>
            </a:r>
          </a:p>
          <a:p>
            <a:pPr marL="0" marR="0" indent="0" algn="ctr" defTabSz="914400" rtl="0" eaLnBrk="1" fontAlgn="base" latinLnBrk="0" hangingPunct="1">
              <a:lnSpc>
                <a:spcPct val="100000"/>
              </a:lnSpc>
              <a:spcBef>
                <a:spcPct val="0"/>
              </a:spcBef>
              <a:spcAft>
                <a:spcPct val="0"/>
              </a:spcAft>
              <a:buClrTx/>
              <a:buSzTx/>
              <a:buFontTx/>
              <a:buNone/>
              <a:tabLst/>
            </a:pPr>
            <a:r>
              <a:rPr lang="ru-RU" sz="1400" i="1" dirty="0" smtClean="0">
                <a:latin typeface="Arial" pitchFamily="34" charset="0"/>
                <a:cs typeface="Shruti" pitchFamily="2"/>
              </a:rPr>
              <a:t> налогов</a:t>
            </a:r>
            <a:endParaRPr kumimoji="0" lang="ru-RU" sz="1400" b="0" i="1" u="none" strike="noStrike" cap="none" normalizeH="0" baseline="0" dirty="0" smtClean="0">
              <a:ln>
                <a:noFill/>
              </a:ln>
              <a:solidFill>
                <a:schemeClr val="tx1"/>
              </a:solidFill>
              <a:effectLst/>
              <a:latin typeface="Arial" pitchFamily="34" charset="0"/>
              <a:cs typeface="Shruti" pitchFamily="2"/>
            </a:endParaRPr>
          </a:p>
        </p:txBody>
      </p:sp>
      <p:sp>
        <p:nvSpPr>
          <p:cNvPr id="6" name="Скругленный прямоугольник 5"/>
          <p:cNvSpPr/>
          <p:nvPr/>
        </p:nvSpPr>
        <p:spPr bwMode="auto">
          <a:xfrm>
            <a:off x="4572000" y="1412776"/>
            <a:ext cx="4464496" cy="2304256"/>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cs typeface="Shruti" pitchFamily="2"/>
              </a:rPr>
              <a:t>В отношении товаров, помещенных </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cs typeface="Shruti" pitchFamily="2"/>
              </a:rPr>
              <a:t>под таможенную процедуру временного ввоза</a:t>
            </a:r>
          </a:p>
          <a:p>
            <a:pPr marL="0" marR="0" indent="0" algn="ctr" defTabSz="914400" rtl="0" eaLnBrk="1" fontAlgn="base" latinLnBrk="0" hangingPunct="1">
              <a:lnSpc>
                <a:spcPct val="100000"/>
              </a:lnSpc>
              <a:spcBef>
                <a:spcPct val="0"/>
              </a:spcBef>
              <a:spcAft>
                <a:spcPct val="0"/>
              </a:spcAft>
              <a:buClrTx/>
              <a:buSzTx/>
              <a:buFontTx/>
              <a:buNone/>
              <a:tabLst/>
            </a:pPr>
            <a:r>
              <a:rPr lang="ru-RU" sz="1400" i="1" dirty="0" smtClean="0">
                <a:latin typeface="Arial" pitchFamily="34" charset="0"/>
                <a:cs typeface="Shruti" pitchFamily="2"/>
              </a:rPr>
              <a:t>(допуска) </a:t>
            </a:r>
            <a:r>
              <a:rPr lang="ru-RU" sz="1400" i="1" dirty="0" smtClean="0">
                <a:solidFill>
                  <a:srgbClr val="FF0000"/>
                </a:solidFill>
                <a:latin typeface="Arial" pitchFamily="34" charset="0"/>
                <a:cs typeface="Shruti" pitchFamily="2"/>
              </a:rPr>
              <a:t>без уплаты ввозных </a:t>
            </a:r>
          </a:p>
          <a:p>
            <a:pPr marL="0" marR="0" indent="0" algn="ctr" defTabSz="914400" rtl="0" eaLnBrk="1" fontAlgn="base" latinLnBrk="0" hangingPunct="1">
              <a:lnSpc>
                <a:spcPct val="100000"/>
              </a:lnSpc>
              <a:spcBef>
                <a:spcPct val="0"/>
              </a:spcBef>
              <a:spcAft>
                <a:spcPct val="0"/>
              </a:spcAft>
              <a:buClrTx/>
              <a:buSzTx/>
              <a:buFontTx/>
              <a:buNone/>
              <a:tabLst/>
            </a:pPr>
            <a:r>
              <a:rPr lang="ru-RU" sz="1400" i="1" dirty="0" smtClean="0">
                <a:solidFill>
                  <a:srgbClr val="FF0000"/>
                </a:solidFill>
                <a:latin typeface="Arial" pitchFamily="34" charset="0"/>
                <a:cs typeface="Shruti" pitchFamily="2"/>
              </a:rPr>
              <a:t>т</a:t>
            </a:r>
            <a:r>
              <a:rPr kumimoji="0" lang="ru-RU" sz="1400" b="0" i="1" u="none" strike="noStrike" cap="none" normalizeH="0" baseline="0" dirty="0" smtClean="0">
                <a:ln>
                  <a:noFill/>
                </a:ln>
                <a:solidFill>
                  <a:srgbClr val="FF0000"/>
                </a:solidFill>
                <a:effectLst/>
                <a:latin typeface="Arial" pitchFamily="34" charset="0"/>
                <a:cs typeface="Shruti" pitchFamily="2"/>
              </a:rPr>
              <a:t>аможенных</a:t>
            </a:r>
            <a:r>
              <a:rPr kumimoji="0" lang="ru-RU" sz="1400" b="0" i="0" u="none" strike="noStrike" cap="none" normalizeH="0" dirty="0" smtClean="0">
                <a:ln>
                  <a:noFill/>
                </a:ln>
                <a:solidFill>
                  <a:schemeClr val="tx1"/>
                </a:solidFill>
                <a:effectLst/>
                <a:latin typeface="Arial" pitchFamily="34" charset="0"/>
                <a:cs typeface="Shruti" pitchFamily="2"/>
              </a:rPr>
              <a:t> </a:t>
            </a:r>
            <a:r>
              <a:rPr kumimoji="0" lang="ru-RU" sz="1400" b="0" i="1" u="none" strike="noStrike" cap="none" normalizeH="0" dirty="0" smtClean="0">
                <a:ln>
                  <a:noFill/>
                </a:ln>
                <a:solidFill>
                  <a:schemeClr val="tx1"/>
                </a:solidFill>
                <a:effectLst/>
                <a:latin typeface="Arial" pitchFamily="34" charset="0"/>
                <a:cs typeface="Shruti" pitchFamily="2"/>
              </a:rPr>
              <a:t>пошлин, налогов</a:t>
            </a:r>
            <a:r>
              <a:rPr kumimoji="0" lang="ru-RU" sz="1400" b="0" i="0" u="none" strike="noStrike" cap="none" normalizeH="0" dirty="0" smtClean="0">
                <a:ln>
                  <a:noFill/>
                </a:ln>
                <a:solidFill>
                  <a:schemeClr val="tx1"/>
                </a:solidFill>
                <a:effectLst/>
                <a:latin typeface="Arial" pitchFamily="34" charset="0"/>
                <a:cs typeface="Shruti" pitchFamily="2"/>
              </a:rPr>
              <a:t>,</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dirty="0" smtClean="0">
                <a:ln>
                  <a:noFill/>
                </a:ln>
                <a:solidFill>
                  <a:schemeClr val="tx1"/>
                </a:solidFill>
                <a:effectLst/>
                <a:latin typeface="Arial" pitchFamily="34" charset="0"/>
                <a:cs typeface="Shruti" pitchFamily="2"/>
              </a:rPr>
              <a:t>при несоблюдении условий их временного</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dirty="0" smtClean="0">
                <a:ln>
                  <a:noFill/>
                </a:ln>
                <a:solidFill>
                  <a:schemeClr val="tx1"/>
                </a:solidFill>
                <a:effectLst/>
                <a:latin typeface="Arial" pitchFamily="34" charset="0"/>
                <a:cs typeface="Shruti" pitchFamily="2"/>
              </a:rPr>
              <a:t> нахождения и использования</a:t>
            </a:r>
          </a:p>
          <a:p>
            <a:pPr marL="0" marR="0" indent="0" algn="ctr" defTabSz="914400" rtl="0" eaLnBrk="1" fontAlgn="base" latinLnBrk="0" hangingPunct="1">
              <a:lnSpc>
                <a:spcPct val="100000"/>
              </a:lnSpc>
              <a:spcBef>
                <a:spcPct val="0"/>
              </a:spcBef>
              <a:spcAft>
                <a:spcPct val="0"/>
              </a:spcAft>
              <a:buClrTx/>
              <a:buSzTx/>
              <a:buFontTx/>
              <a:buNone/>
              <a:tabLst/>
            </a:pPr>
            <a:r>
              <a:rPr lang="ru-RU" sz="1400" i="1" dirty="0" smtClean="0">
                <a:latin typeface="Arial" pitchFamily="34" charset="0"/>
                <a:cs typeface="Shruti" pitchFamily="2"/>
              </a:rPr>
              <a:t>производится частичная уплата</a:t>
            </a:r>
          </a:p>
          <a:p>
            <a:pPr marL="0" marR="0" indent="0" algn="ctr" defTabSz="914400" rtl="0" eaLnBrk="1" fontAlgn="base" latinLnBrk="0" hangingPunct="1">
              <a:lnSpc>
                <a:spcPct val="100000"/>
              </a:lnSpc>
              <a:spcBef>
                <a:spcPct val="0"/>
              </a:spcBef>
              <a:spcAft>
                <a:spcPct val="0"/>
              </a:spcAft>
              <a:buClrTx/>
              <a:buSzTx/>
              <a:buFontTx/>
              <a:buNone/>
              <a:tabLst/>
            </a:pPr>
            <a:r>
              <a:rPr lang="ru-RU" sz="1400" i="1" dirty="0" smtClean="0">
                <a:latin typeface="Arial" pitchFamily="34" charset="0"/>
                <a:cs typeface="Shruti" pitchFamily="2"/>
              </a:rPr>
              <a:t>в</a:t>
            </a:r>
            <a:r>
              <a:rPr kumimoji="0" lang="ru-RU" sz="1400" b="0" i="1" u="none" strike="noStrike" cap="none" normalizeH="0" dirty="0" smtClean="0">
                <a:ln>
                  <a:noFill/>
                </a:ln>
                <a:solidFill>
                  <a:schemeClr val="tx1"/>
                </a:solidFill>
                <a:effectLst/>
                <a:latin typeface="Arial" pitchFamily="34" charset="0"/>
                <a:cs typeface="Shruti" pitchFamily="2"/>
              </a:rPr>
              <a:t>возных таможенных пошлин, налогов</a:t>
            </a:r>
          </a:p>
          <a:p>
            <a:pPr algn="ctr"/>
            <a:r>
              <a:rPr kumimoji="0" lang="ru-RU" sz="1400" b="0" i="1" u="none" strike="noStrike" cap="none" normalizeH="0" dirty="0" smtClean="0">
                <a:ln>
                  <a:noFill/>
                </a:ln>
                <a:solidFill>
                  <a:schemeClr val="tx1"/>
                </a:solidFill>
                <a:effectLst/>
                <a:latin typeface="Arial" pitchFamily="34" charset="0"/>
                <a:cs typeface="Shruti" pitchFamily="2"/>
              </a:rPr>
              <a:t> </a:t>
            </a:r>
            <a:r>
              <a:rPr lang="ru-RU" sz="1400" i="1" dirty="0" smtClean="0">
                <a:solidFill>
                  <a:srgbClr val="FF0000"/>
                </a:solidFill>
                <a:latin typeface="Arial" pitchFamily="34" charset="0"/>
                <a:cs typeface="Shruti" pitchFamily="2"/>
              </a:rPr>
              <a:t>(подп.1 п.8 ст.225</a:t>
            </a:r>
            <a:r>
              <a:rPr kumimoji="0" lang="ru-RU" sz="1400" b="0" i="1" u="none" strike="noStrike" cap="none" normalizeH="0" dirty="0" smtClean="0">
                <a:ln>
                  <a:noFill/>
                </a:ln>
                <a:solidFill>
                  <a:srgbClr val="FF0000"/>
                </a:solidFill>
                <a:effectLst/>
                <a:latin typeface="Arial" pitchFamily="34" charset="0"/>
                <a:cs typeface="Shruti" pitchFamily="2"/>
              </a:rPr>
              <a:t>)</a:t>
            </a:r>
          </a:p>
          <a:p>
            <a:pPr marL="0" marR="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ndParaRPr>
          </a:p>
        </p:txBody>
      </p:sp>
      <p:sp>
        <p:nvSpPr>
          <p:cNvPr id="7" name="Выгнутая влево стрелка 6"/>
          <p:cNvSpPr/>
          <p:nvPr/>
        </p:nvSpPr>
        <p:spPr bwMode="auto">
          <a:xfrm>
            <a:off x="1115616" y="4005064"/>
            <a:ext cx="1800200" cy="1656184"/>
          </a:xfrm>
          <a:prstGeom prst="curvedRightArrow">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pitchFamily="34" charset="0"/>
            </a:endParaRPr>
          </a:p>
        </p:txBody>
      </p:sp>
      <p:sp>
        <p:nvSpPr>
          <p:cNvPr id="8" name="Выгнутая вправо стрелка 7"/>
          <p:cNvSpPr/>
          <p:nvPr/>
        </p:nvSpPr>
        <p:spPr bwMode="auto">
          <a:xfrm>
            <a:off x="6660232" y="3933056"/>
            <a:ext cx="1440160" cy="1720208"/>
          </a:xfrm>
          <a:prstGeom prst="curvedLeftArrow">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pitchFamily="34" charset="0"/>
            </a:endParaRPr>
          </a:p>
        </p:txBody>
      </p:sp>
      <p:sp>
        <p:nvSpPr>
          <p:cNvPr id="10" name="Волна 9"/>
          <p:cNvSpPr/>
          <p:nvPr/>
        </p:nvSpPr>
        <p:spPr bwMode="auto">
          <a:xfrm>
            <a:off x="3131840" y="3933056"/>
            <a:ext cx="3240360" cy="1706488"/>
          </a:xfrm>
          <a:prstGeom prst="wave">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Shruti" pitchFamily="2"/>
              </a:rPr>
              <a:t>Со дня помещения под таможенную</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Shruti" pitchFamily="2"/>
              </a:rPr>
              <a:t> процедуру временного ввоза</a:t>
            </a:r>
          </a:p>
          <a:p>
            <a:pPr marL="0" marR="0" indent="0" algn="ctr" defTabSz="914400" rtl="0" eaLnBrk="1" fontAlgn="base" latinLnBrk="0" hangingPunct="1">
              <a:lnSpc>
                <a:spcPct val="100000"/>
              </a:lnSpc>
              <a:spcBef>
                <a:spcPct val="0"/>
              </a:spcBef>
              <a:spcAft>
                <a:spcPct val="0"/>
              </a:spcAft>
              <a:buClrTx/>
              <a:buSzTx/>
              <a:buFontTx/>
              <a:buNone/>
              <a:tabLst/>
            </a:pPr>
            <a:r>
              <a:rPr lang="ru-RU" sz="1400" b="1" dirty="0" smtClean="0">
                <a:latin typeface="Arial" pitchFamily="34" charset="0"/>
                <a:cs typeface="Shruti" pitchFamily="2"/>
              </a:rPr>
              <a:t>(допуска) по день завершения</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Shruti" pitchFamily="2"/>
              </a:rPr>
              <a:t>ее действия</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160338"/>
            <a:ext cx="8229600" cy="319087"/>
          </a:xfrm>
        </p:spPr>
        <p:txBody>
          <a:bodyPr/>
          <a:lstStyle/>
          <a:p>
            <a:r>
              <a:rPr lang="ru-RU" sz="800" smtClean="0"/>
              <a:t>.</a:t>
            </a:r>
          </a:p>
        </p:txBody>
      </p:sp>
      <p:sp>
        <p:nvSpPr>
          <p:cNvPr id="22531" name="Содержимое 2"/>
          <p:cNvSpPr>
            <a:spLocks noGrp="1"/>
          </p:cNvSpPr>
          <p:nvPr>
            <p:ph idx="1"/>
          </p:nvPr>
        </p:nvSpPr>
        <p:spPr>
          <a:xfrm>
            <a:off x="250825" y="188913"/>
            <a:ext cx="8642350" cy="6405562"/>
          </a:xfrm>
        </p:spPr>
        <p:txBody>
          <a:bodyPr/>
          <a:lstStyle/>
          <a:p>
            <a:pPr marL="0" indent="0" algn="just" eaLnBrk="1" hangingPunct="1">
              <a:buFont typeface="Wingdings 2" pitchFamily="18" charset="2"/>
              <a:buNone/>
            </a:pPr>
            <a:r>
              <a:rPr lang="ru-RU" sz="1800" smtClean="0"/>
              <a:t>	</a:t>
            </a:r>
          </a:p>
        </p:txBody>
      </p:sp>
      <p:sp>
        <p:nvSpPr>
          <p:cNvPr id="22532" name="Выгнутая влево стрелка 6"/>
          <p:cNvSpPr>
            <a:spLocks noChangeArrowheads="1"/>
          </p:cNvSpPr>
          <p:nvPr/>
        </p:nvSpPr>
        <p:spPr bwMode="auto">
          <a:xfrm>
            <a:off x="96838" y="2109788"/>
            <a:ext cx="869950" cy="966787"/>
          </a:xfrm>
          <a:prstGeom prst="curvedRightArrow">
            <a:avLst>
              <a:gd name="adj1" fmla="val 24984"/>
              <a:gd name="adj2" fmla="val 49968"/>
              <a:gd name="adj3" fmla="val 25000"/>
            </a:avLst>
          </a:prstGeom>
          <a:solidFill>
            <a:srgbClr val="3399FF"/>
          </a:solidFill>
          <a:ln w="9525" algn="ctr">
            <a:noFill/>
            <a:round/>
            <a:headEnd/>
            <a:tailEnd/>
          </a:ln>
        </p:spPr>
        <p:txBody>
          <a:bodyPr wrap="none" anchor="ctr"/>
          <a:lstStyle/>
          <a:p>
            <a:pPr algn="ctr" eaLnBrk="1" hangingPunct="1"/>
            <a:endParaRPr lang="ru-RU" sz="2400"/>
          </a:p>
        </p:txBody>
      </p:sp>
      <p:sp>
        <p:nvSpPr>
          <p:cNvPr id="22533" name="Выгнутая вправо стрелка 7"/>
          <p:cNvSpPr>
            <a:spLocks noChangeArrowheads="1"/>
          </p:cNvSpPr>
          <p:nvPr/>
        </p:nvSpPr>
        <p:spPr bwMode="auto">
          <a:xfrm>
            <a:off x="8334375" y="5108575"/>
            <a:ext cx="704850" cy="1195388"/>
          </a:xfrm>
          <a:prstGeom prst="curvedLeftArrow">
            <a:avLst>
              <a:gd name="adj1" fmla="val 24960"/>
              <a:gd name="adj2" fmla="val 49928"/>
              <a:gd name="adj3" fmla="val 25000"/>
            </a:avLst>
          </a:prstGeom>
          <a:solidFill>
            <a:srgbClr val="3399FF"/>
          </a:solidFill>
          <a:ln w="9525" algn="ctr">
            <a:noFill/>
            <a:round/>
            <a:headEnd/>
            <a:tailEnd/>
          </a:ln>
        </p:spPr>
        <p:txBody>
          <a:bodyPr wrap="none" anchor="ctr"/>
          <a:lstStyle/>
          <a:p>
            <a:pPr algn="ctr" eaLnBrk="1" hangingPunct="1"/>
            <a:endParaRPr lang="ru-RU" sz="2400"/>
          </a:p>
        </p:txBody>
      </p:sp>
      <p:sp>
        <p:nvSpPr>
          <p:cNvPr id="22534" name="Блок-схема: знак завершения 2"/>
          <p:cNvSpPr>
            <a:spLocks noChangeArrowheads="1"/>
          </p:cNvSpPr>
          <p:nvPr/>
        </p:nvSpPr>
        <p:spPr bwMode="auto">
          <a:xfrm>
            <a:off x="0" y="0"/>
            <a:ext cx="9144001" cy="1916832"/>
          </a:xfrm>
          <a:prstGeom prst="flowChartTerminator">
            <a:avLst/>
          </a:prstGeom>
          <a:solidFill>
            <a:srgbClr val="3399FF"/>
          </a:solidFill>
          <a:ln w="9525" algn="ctr">
            <a:solidFill>
              <a:srgbClr val="333399"/>
            </a:solidFill>
            <a:round/>
            <a:headEnd/>
            <a:tailEnd/>
          </a:ln>
        </p:spPr>
        <p:txBody>
          <a:bodyPr/>
          <a:lstStyle/>
          <a:p>
            <a:pPr algn="ctr" eaLnBrk="1" hangingPunct="1"/>
            <a:r>
              <a:rPr lang="ru-RU" dirty="0">
                <a:solidFill>
                  <a:schemeClr val="bg1"/>
                </a:solidFill>
              </a:rPr>
              <a:t>В отношении товаров, помещенных под таможенную процедуру временного ввоза (допуска) </a:t>
            </a:r>
            <a:r>
              <a:rPr lang="ru-RU" i="1" dirty="0">
                <a:solidFill>
                  <a:srgbClr val="FF0000"/>
                </a:solidFill>
              </a:rPr>
              <a:t>без уплаты ввозных таможенных пошлин, налогов,</a:t>
            </a:r>
            <a:r>
              <a:rPr lang="ru-RU" dirty="0">
                <a:solidFill>
                  <a:schemeClr val="bg1"/>
                </a:solidFill>
              </a:rPr>
              <a:t> по которым истек предельный срок, </a:t>
            </a:r>
            <a:r>
              <a:rPr lang="ru-RU" i="1" dirty="0">
                <a:solidFill>
                  <a:srgbClr val="FF0000"/>
                </a:solidFill>
              </a:rPr>
              <a:t>производится частичная уплата ввозных таможенных пошлин, налогов</a:t>
            </a:r>
            <a:r>
              <a:rPr lang="ru-RU" dirty="0">
                <a:solidFill>
                  <a:schemeClr val="bg1"/>
                </a:solidFill>
              </a:rPr>
              <a:t> за период </a:t>
            </a:r>
            <a:r>
              <a:rPr lang="ru-RU" i="1" dirty="0">
                <a:solidFill>
                  <a:schemeClr val="bg1"/>
                </a:solidFill>
              </a:rPr>
              <a:t>(подп.2. п.7 ст.225 ТК ЕАЭС)</a:t>
            </a:r>
          </a:p>
        </p:txBody>
      </p:sp>
      <p:sp>
        <p:nvSpPr>
          <p:cNvPr id="4" name="Блок-схема: альтернативный процесс 3"/>
          <p:cNvSpPr/>
          <p:nvPr/>
        </p:nvSpPr>
        <p:spPr bwMode="auto">
          <a:xfrm>
            <a:off x="1115616" y="2060848"/>
            <a:ext cx="7263209" cy="1157015"/>
          </a:xfrm>
          <a:prstGeom prst="flowChartAlternateProcess">
            <a:avLst/>
          </a:prstGeom>
          <a:solidFill>
            <a:schemeClr val="accent2">
              <a:lumMod val="60000"/>
              <a:lumOff val="40000"/>
            </a:schemeClr>
          </a:solidFill>
          <a:ln w="9525" cap="flat" cmpd="sng" algn="ctr">
            <a:solidFill>
              <a:srgbClr val="333399"/>
            </a:solidFill>
            <a:prstDash val="solid"/>
            <a:round/>
            <a:headEnd type="none" w="med" len="med"/>
            <a:tailEnd type="none" w="med" len="med"/>
          </a:ln>
          <a:effectLst/>
        </p:spPr>
        <p:txBody>
          <a:bodyPr/>
          <a:lstStyle/>
          <a:p>
            <a:pPr eaLnBrk="1" hangingPunct="1">
              <a:defRPr/>
            </a:pPr>
            <a:r>
              <a:rPr lang="ru-RU" dirty="0">
                <a:solidFill>
                  <a:schemeClr val="bg1"/>
                </a:solidFill>
                <a:latin typeface="Arial" charset="0"/>
              </a:rPr>
              <a:t>со дня, следующего за днем истечения предельного срока, по день завершения действия таможенной процедуры временного ввоза (допуска) </a:t>
            </a:r>
            <a:r>
              <a:rPr lang="ru-RU" i="1" dirty="0">
                <a:solidFill>
                  <a:srgbClr val="FF0000"/>
                </a:solidFill>
                <a:latin typeface="Arial" charset="0"/>
              </a:rPr>
              <a:t>(подп.2 п.8 ст.225 ТК ЕАЭС)</a:t>
            </a:r>
          </a:p>
        </p:txBody>
      </p:sp>
      <p:sp>
        <p:nvSpPr>
          <p:cNvPr id="22536" name="Блок-схема: знак завершения 11"/>
          <p:cNvSpPr>
            <a:spLocks noChangeArrowheads="1"/>
          </p:cNvSpPr>
          <p:nvPr/>
        </p:nvSpPr>
        <p:spPr bwMode="auto">
          <a:xfrm rot="10800000" flipV="1">
            <a:off x="250825" y="3297238"/>
            <a:ext cx="8532813" cy="2005012"/>
          </a:xfrm>
          <a:prstGeom prst="flowChartTerminator">
            <a:avLst/>
          </a:prstGeom>
          <a:solidFill>
            <a:srgbClr val="3399FF"/>
          </a:solidFill>
          <a:ln w="9525" algn="ctr">
            <a:solidFill>
              <a:srgbClr val="333399"/>
            </a:solidFill>
            <a:round/>
            <a:headEnd/>
            <a:tailEnd/>
          </a:ln>
        </p:spPr>
        <p:txBody>
          <a:bodyPr/>
          <a:lstStyle/>
          <a:p>
            <a:pPr algn="ctr" eaLnBrk="1" hangingPunct="1"/>
            <a:r>
              <a:rPr lang="ru-RU" dirty="0">
                <a:solidFill>
                  <a:schemeClr val="bg1"/>
                </a:solidFill>
              </a:rPr>
              <a:t>В отношении товаров, помещенных под таможенную процедуру временного ввоза (допуска) </a:t>
            </a:r>
            <a:r>
              <a:rPr lang="ru-RU" i="1" dirty="0">
                <a:solidFill>
                  <a:srgbClr val="FF0000"/>
                </a:solidFill>
              </a:rPr>
              <a:t>без уплаты ввозных таможенных пошлин, налогов,</a:t>
            </a:r>
            <a:r>
              <a:rPr lang="ru-RU" dirty="0">
                <a:solidFill>
                  <a:schemeClr val="bg1"/>
                </a:solidFill>
              </a:rPr>
              <a:t> по обращению декларанта, поданному до истечения предельного срока, </a:t>
            </a:r>
            <a:r>
              <a:rPr lang="ru-RU" i="1" dirty="0">
                <a:solidFill>
                  <a:srgbClr val="FF0000"/>
                </a:solidFill>
              </a:rPr>
              <a:t>производится частичная уплата ввозных таможенных пошлин, налогов</a:t>
            </a:r>
            <a:r>
              <a:rPr lang="ru-RU" dirty="0">
                <a:solidFill>
                  <a:schemeClr val="bg1"/>
                </a:solidFill>
              </a:rPr>
              <a:t> за период </a:t>
            </a:r>
            <a:r>
              <a:rPr lang="ru-RU" i="1" dirty="0">
                <a:solidFill>
                  <a:srgbClr val="FF0000"/>
                </a:solidFill>
              </a:rPr>
              <a:t>(п.2 ст.223 ТК ЕАЭС)</a:t>
            </a:r>
          </a:p>
        </p:txBody>
      </p:sp>
      <p:sp>
        <p:nvSpPr>
          <p:cNvPr id="13" name="Блок-схема: альтернативный процесс 12"/>
          <p:cNvSpPr/>
          <p:nvPr/>
        </p:nvSpPr>
        <p:spPr bwMode="auto">
          <a:xfrm>
            <a:off x="457200" y="5451475"/>
            <a:ext cx="7789863" cy="1046163"/>
          </a:xfrm>
          <a:prstGeom prst="flowChartAlternateProcess">
            <a:avLst/>
          </a:prstGeom>
          <a:solidFill>
            <a:schemeClr val="accent2">
              <a:lumMod val="60000"/>
              <a:lumOff val="40000"/>
            </a:schemeClr>
          </a:solidFill>
          <a:ln w="9525" cap="flat" cmpd="sng" algn="ctr">
            <a:solidFill>
              <a:srgbClr val="333399"/>
            </a:solidFill>
            <a:prstDash val="solid"/>
            <a:round/>
            <a:headEnd type="none" w="med" len="med"/>
            <a:tailEnd type="none" w="med" len="med"/>
          </a:ln>
          <a:effectLst/>
        </p:spPr>
        <p:txBody>
          <a:bodyPr/>
          <a:lstStyle/>
          <a:p>
            <a:pPr eaLnBrk="1" hangingPunct="1">
              <a:defRPr/>
            </a:pPr>
            <a:r>
              <a:rPr lang="ru-RU" dirty="0">
                <a:solidFill>
                  <a:schemeClr val="bg1"/>
                </a:solidFill>
                <a:latin typeface="Arial" charset="0"/>
              </a:rPr>
              <a:t>со дня, указанного в обращении декларанта, по день завершения действия таможенной процедуры временного ввоза (допуска)</a:t>
            </a:r>
            <a:endParaRPr lang="ru-RU" i="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457200"/>
            <a:ext cx="8229600" cy="422275"/>
          </a:xfrm>
        </p:spPr>
        <p:txBody>
          <a:bodyPr/>
          <a:lstStyle/>
          <a:p>
            <a:pPr>
              <a:defRPr/>
            </a:pPr>
            <a:r>
              <a:rPr lang="ru-RU" sz="800" smtClean="0"/>
              <a:t>.</a:t>
            </a:r>
          </a:p>
        </p:txBody>
      </p:sp>
      <p:sp>
        <p:nvSpPr>
          <p:cNvPr id="9219" name="Содержимое 2"/>
          <p:cNvSpPr>
            <a:spLocks noGrp="1"/>
          </p:cNvSpPr>
          <p:nvPr>
            <p:ph idx="1"/>
          </p:nvPr>
        </p:nvSpPr>
        <p:spPr>
          <a:xfrm>
            <a:off x="457200" y="708025"/>
            <a:ext cx="8229600" cy="5159375"/>
          </a:xfrm>
        </p:spPr>
        <p:txBody>
          <a:bodyPr>
            <a:normAutofit lnSpcReduction="10000"/>
          </a:bodyPr>
          <a:lstStyle/>
          <a:p>
            <a:pPr marL="92075" indent="-9525" algn="just" fontAlgn="auto">
              <a:spcAft>
                <a:spcPts val="0"/>
              </a:spcAft>
              <a:buNone/>
              <a:defRPr/>
            </a:pPr>
            <a:r>
              <a:rPr lang="ru-RU" sz="2800" b="1" dirty="0" smtClean="0"/>
              <a:t>		При завершении либо прекращении действия таможенной процедуры</a:t>
            </a:r>
            <a:r>
              <a:rPr lang="ru-RU" sz="2800" dirty="0" smtClean="0"/>
              <a:t> временного ввоза (допуска) в соответствии </a:t>
            </a:r>
            <a:r>
              <a:rPr lang="ru-RU" sz="2800" b="1" u="sng" dirty="0" smtClean="0"/>
              <a:t>с пунктами 1,2 и 5 статьи 224 ТК ЕАЭС</a:t>
            </a:r>
            <a:r>
              <a:rPr lang="ru-RU" sz="2800" b="1" i="1" u="sng" dirty="0" smtClean="0">
                <a:solidFill>
                  <a:srgbClr val="FF0000"/>
                </a:solidFill>
              </a:rPr>
              <a:t> </a:t>
            </a:r>
            <a:r>
              <a:rPr lang="ru-RU" sz="2400" b="1" dirty="0" smtClean="0">
                <a:solidFill>
                  <a:srgbClr val="C00000"/>
                </a:solidFill>
              </a:rPr>
              <a:t>(помещением товаров под там. процедуру реэкспорта либо под иную там. процедуру (за исключением транзита))  </a:t>
            </a:r>
            <a:r>
              <a:rPr lang="ru-RU" sz="2800" dirty="0" smtClean="0"/>
              <a:t>суммы ввозных таможенных пошлин, налогов, уплаченные за период применения частичной уплаты ввозных таможенных пошлин,  налогов, </a:t>
            </a:r>
            <a:r>
              <a:rPr lang="ru-RU" sz="2800" b="1" u="sng" dirty="0" smtClean="0"/>
              <a:t>возврату (зачету) не подлежат, </a:t>
            </a:r>
            <a:r>
              <a:rPr lang="ru-RU" sz="2800" u="sng" dirty="0" smtClean="0"/>
              <a:t>если иное не установлено ТК ЕАЭС.</a:t>
            </a:r>
          </a:p>
          <a:p>
            <a:pPr marL="365760" indent="-283464" algn="just" eaLnBrk="1" fontAlgn="auto" hangingPunct="1">
              <a:spcAft>
                <a:spcPts val="0"/>
              </a:spcAft>
              <a:buFont typeface="Wingdings 2"/>
              <a:buNone/>
              <a:defRPr/>
            </a:pPr>
            <a:r>
              <a:rPr lang="ru-RU" dirty="0" smtClean="0"/>
              <a:t>					      </a:t>
            </a:r>
            <a:r>
              <a:rPr lang="ru-RU" sz="2800" i="1" dirty="0" smtClean="0">
                <a:solidFill>
                  <a:srgbClr val="FF0000"/>
                </a:solidFill>
              </a:rPr>
              <a:t>(п.7 ст. 223ТК ЕАЭС)</a:t>
            </a:r>
            <a:endParaRPr lang="ru-RU" dirty="0" smtClean="0">
              <a:solidFill>
                <a:srgbClr val="FF0000"/>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1" descr="Рисунок1"/>
          <p:cNvPicPr>
            <a:picLocks noChangeAspect="1" noChangeArrowheads="1"/>
          </p:cNvPicPr>
          <p:nvPr/>
        </p:nvPicPr>
        <p:blipFill>
          <a:blip r:embed="rId2" cstate="print">
            <a:lum bright="60000" contrast="-70000"/>
          </a:blip>
          <a:srcRect/>
          <a:stretch>
            <a:fillRect/>
          </a:stretch>
        </p:blipFill>
        <p:spPr bwMode="auto">
          <a:xfrm>
            <a:off x="325438" y="3835400"/>
            <a:ext cx="4506912" cy="3022600"/>
          </a:xfrm>
          <a:prstGeom prst="rect">
            <a:avLst/>
          </a:prstGeom>
          <a:noFill/>
          <a:ln w="9525">
            <a:noFill/>
            <a:miter lim="800000"/>
            <a:headEnd/>
            <a:tailEnd/>
          </a:ln>
        </p:spPr>
      </p:pic>
      <p:sp>
        <p:nvSpPr>
          <p:cNvPr id="15" name="Прямоугольник 14"/>
          <p:cNvSpPr/>
          <p:nvPr/>
        </p:nvSpPr>
        <p:spPr>
          <a:xfrm>
            <a:off x="323528" y="188640"/>
            <a:ext cx="8820472" cy="707886"/>
          </a:xfrm>
          <a:prstGeom prst="rect">
            <a:avLst/>
          </a:prstGeom>
        </p:spPr>
        <p:txBody>
          <a:bodyPr wrap="square">
            <a:spAutoFit/>
          </a:bodyPr>
          <a:lstStyle/>
          <a:p>
            <a:pPr algn="ctr">
              <a:defRPr/>
            </a:pPr>
            <a:r>
              <a:rPr lang="ru-RU" sz="2000" b="1" dirty="0">
                <a:ln w="1905"/>
                <a:solidFill>
                  <a:schemeClr val="bg2">
                    <a:lumMod val="75000"/>
                  </a:schemeClr>
                </a:solidFill>
                <a:effectLst>
                  <a:innerShdw blurRad="69850" dist="43180" dir="5400000">
                    <a:srgbClr val="000000">
                      <a:alpha val="65000"/>
                    </a:srgbClr>
                  </a:innerShdw>
                </a:effectLst>
                <a:latin typeface="Arial" charset="0"/>
                <a:cs typeface="+mn-cs"/>
              </a:rPr>
              <a:t>ТАМОЖЕННАЯ ПРОЦЕДУРА ВЫПУСКА ДЛЯ ВНУТРЕННЕГО ПОТРЕБЛЕНИЯ ПОСЛЕ ВРЕМЕННОГО ВВОЗА  (ДОПУСКА) (40-53)</a:t>
            </a:r>
          </a:p>
        </p:txBody>
      </p:sp>
      <p:sp>
        <p:nvSpPr>
          <p:cNvPr id="12" name="TextBox 11"/>
          <p:cNvSpPr txBox="1"/>
          <p:nvPr/>
        </p:nvSpPr>
        <p:spPr>
          <a:xfrm>
            <a:off x="251520" y="1340768"/>
            <a:ext cx="8805855" cy="5016758"/>
          </a:xfrm>
          <a:prstGeom prst="rect">
            <a:avLst/>
          </a:prstGeom>
          <a:noFill/>
        </p:spPr>
        <p:txBody>
          <a:bodyPr wrap="square">
            <a:spAutoFit/>
          </a:bodyPr>
          <a:lstStyle/>
          <a:p>
            <a:pPr marL="452438" indent="-452438" algn="just">
              <a:defRPr/>
            </a:pPr>
            <a:r>
              <a:rPr lang="ru-RU" sz="1600" b="1" u="sng" dirty="0" smtClean="0">
                <a:ln w="1905"/>
                <a:effectLst>
                  <a:innerShdw blurRad="69850" dist="43180" dir="5400000">
                    <a:srgbClr val="000000">
                      <a:alpha val="65000"/>
                    </a:srgbClr>
                  </a:innerShdw>
                </a:effectLst>
                <a:latin typeface="Arial" charset="0"/>
                <a:cs typeface="+mn-cs"/>
              </a:rPr>
              <a:t>При </a:t>
            </a:r>
            <a:r>
              <a:rPr lang="ru-RU" sz="1600" b="1" u="sng" dirty="0">
                <a:ln w="1905"/>
                <a:effectLst>
                  <a:innerShdw blurRad="69850" dist="43180" dir="5400000">
                    <a:srgbClr val="000000">
                      <a:alpha val="65000"/>
                    </a:srgbClr>
                  </a:innerShdw>
                </a:effectLst>
                <a:latin typeface="Arial" charset="0"/>
                <a:cs typeface="+mn-cs"/>
              </a:rPr>
              <a:t>помещении временно ввезенных товаров под таможенную процедуру выпуска для внутреннего потребления</a:t>
            </a:r>
          </a:p>
          <a:p>
            <a:pPr marL="452438" indent="-452438" algn="just">
              <a:buFontTx/>
              <a:buBlip>
                <a:blip r:embed="rId3"/>
              </a:buBlip>
              <a:defRPr/>
            </a:pPr>
            <a:r>
              <a:rPr lang="ru-RU" sz="1600" dirty="0">
                <a:ln w="1905"/>
                <a:effectLst>
                  <a:innerShdw blurRad="69850" dist="43180" dir="5400000">
                    <a:srgbClr val="000000">
                      <a:alpha val="65000"/>
                    </a:srgbClr>
                  </a:innerShdw>
                </a:effectLst>
                <a:latin typeface="Arial" charset="0"/>
                <a:cs typeface="+mn-cs"/>
              </a:rPr>
              <a:t>таможенная стоимость повторно </a:t>
            </a:r>
            <a:r>
              <a:rPr lang="ru-RU" sz="1600" b="1" dirty="0">
                <a:ln w="1905"/>
                <a:solidFill>
                  <a:srgbClr val="C00000"/>
                </a:solidFill>
                <a:effectLst>
                  <a:innerShdw blurRad="69850" dist="43180" dir="5400000">
                    <a:srgbClr val="000000">
                      <a:alpha val="65000"/>
                    </a:srgbClr>
                  </a:innerShdw>
                </a:effectLst>
                <a:latin typeface="Arial" charset="0"/>
                <a:cs typeface="+mn-cs"/>
              </a:rPr>
              <a:t>не определяется</a:t>
            </a:r>
            <a:r>
              <a:rPr lang="ru-RU" sz="1600" dirty="0">
                <a:ln w="1905"/>
                <a:effectLst>
                  <a:innerShdw blurRad="69850" dist="43180" dir="5400000">
                    <a:srgbClr val="000000">
                      <a:alpha val="65000"/>
                    </a:srgbClr>
                  </a:innerShdw>
                </a:effectLst>
                <a:latin typeface="Arial" charset="0"/>
                <a:cs typeface="+mn-cs"/>
              </a:rPr>
              <a:t>;</a:t>
            </a:r>
          </a:p>
          <a:p>
            <a:pPr marL="452438" indent="-452438" algn="just">
              <a:buBlip>
                <a:blip r:embed="rId3"/>
              </a:buBlip>
              <a:defRPr/>
            </a:pPr>
            <a:r>
              <a:rPr lang="ru-RU" sz="1600" dirty="0" smtClean="0">
                <a:solidFill>
                  <a:srgbClr val="FF0000"/>
                </a:solidFill>
              </a:rPr>
              <a:t>ставки</a:t>
            </a:r>
            <a:r>
              <a:rPr lang="ru-RU" sz="1600" dirty="0" smtClean="0"/>
              <a:t> ввозных таможенных пошлин, налогов, специальных, антидемпинговых, компенсационных пошлин </a:t>
            </a:r>
            <a:r>
              <a:rPr lang="ru-RU" sz="1600" b="1" dirty="0" smtClean="0">
                <a:latin typeface="Arial" charset="0"/>
                <a:cs typeface="Arial" charset="0"/>
              </a:rPr>
              <a:t>и </a:t>
            </a:r>
            <a:r>
              <a:rPr lang="ru-RU" sz="1600" b="1" dirty="0">
                <a:solidFill>
                  <a:srgbClr val="C00000"/>
                </a:solidFill>
                <a:latin typeface="Arial" charset="0"/>
                <a:cs typeface="Arial" charset="0"/>
              </a:rPr>
              <a:t>курс валют</a:t>
            </a:r>
            <a:r>
              <a:rPr lang="ru-RU" sz="1600" b="1" dirty="0">
                <a:latin typeface="Arial" charset="0"/>
                <a:cs typeface="Arial" charset="0"/>
              </a:rPr>
              <a:t> </a:t>
            </a:r>
            <a:r>
              <a:rPr lang="ru-RU" sz="1600" dirty="0" smtClean="0"/>
              <a:t>определяются</a:t>
            </a:r>
            <a:r>
              <a:rPr lang="en-US" sz="1600" dirty="0" smtClean="0"/>
              <a:t> </a:t>
            </a:r>
            <a:r>
              <a:rPr lang="ru-RU" sz="1600" b="1" dirty="0" smtClean="0">
                <a:latin typeface="Arial" charset="0"/>
                <a:cs typeface="Arial" charset="0"/>
              </a:rPr>
              <a:t>на </a:t>
            </a:r>
            <a:r>
              <a:rPr lang="ru-RU" sz="1600" b="1" dirty="0">
                <a:latin typeface="Arial" charset="0"/>
                <a:cs typeface="Arial" charset="0"/>
              </a:rPr>
              <a:t>день регистрации таможенным органом таможенной декларации, </a:t>
            </a:r>
            <a:r>
              <a:rPr lang="ru-RU" sz="1600" b="1" dirty="0">
                <a:solidFill>
                  <a:srgbClr val="C00000"/>
                </a:solidFill>
                <a:latin typeface="Arial" charset="0"/>
                <a:cs typeface="Arial" charset="0"/>
              </a:rPr>
              <a:t>поданной для помещения товаров </a:t>
            </a:r>
            <a:r>
              <a:rPr lang="ru-RU" sz="1600" b="1" dirty="0">
                <a:latin typeface="Arial" charset="0"/>
                <a:cs typeface="Arial" charset="0"/>
              </a:rPr>
              <a:t>под таможенную процедуру</a:t>
            </a:r>
            <a:r>
              <a:rPr lang="ru-RU" sz="1600" b="1" dirty="0">
                <a:solidFill>
                  <a:srgbClr val="C00000"/>
                </a:solidFill>
                <a:latin typeface="Arial" charset="0"/>
                <a:cs typeface="Arial" charset="0"/>
              </a:rPr>
              <a:t> временного ввоза (допуска). </a:t>
            </a:r>
            <a:r>
              <a:rPr lang="ru-RU" sz="1600" dirty="0">
                <a:latin typeface="Arial" charset="0"/>
                <a:cs typeface="Arial" charset="0"/>
              </a:rPr>
              <a:t>(т.е. </a:t>
            </a:r>
            <a:r>
              <a:rPr lang="ru-RU" sz="1600" dirty="0" smtClean="0">
                <a:ln w="1905"/>
                <a:effectLst>
                  <a:innerShdw blurRad="69850" dist="43180" dir="5400000">
                    <a:srgbClr val="000000">
                      <a:alpha val="65000"/>
                    </a:srgbClr>
                  </a:innerShdw>
                </a:effectLst>
                <a:latin typeface="Arial" charset="0"/>
                <a:cs typeface="+mn-cs"/>
              </a:rPr>
              <a:t>платежи </a:t>
            </a:r>
            <a:r>
              <a:rPr lang="ru-RU" sz="1600" dirty="0">
                <a:ln w="1905"/>
                <a:solidFill>
                  <a:srgbClr val="C00000"/>
                </a:solidFill>
                <a:effectLst>
                  <a:innerShdw blurRad="69850" dist="43180" dir="5400000">
                    <a:srgbClr val="000000">
                      <a:alpha val="65000"/>
                    </a:srgbClr>
                  </a:innerShdw>
                </a:effectLst>
                <a:latin typeface="Arial" charset="0"/>
                <a:cs typeface="+mn-cs"/>
              </a:rPr>
              <a:t>повторно не исчисляются</a:t>
            </a:r>
            <a:r>
              <a:rPr lang="ru-RU" sz="1600" dirty="0">
                <a:ln w="1905"/>
                <a:effectLst>
                  <a:innerShdw blurRad="69850" dist="43180" dir="5400000">
                    <a:srgbClr val="000000">
                      <a:alpha val="65000"/>
                    </a:srgbClr>
                  </a:innerShdw>
                </a:effectLst>
                <a:latin typeface="Arial" charset="0"/>
                <a:cs typeface="+mn-cs"/>
              </a:rPr>
              <a:t>);</a:t>
            </a:r>
          </a:p>
          <a:p>
            <a:pPr marL="452438" indent="-452438" algn="just">
              <a:buFontTx/>
              <a:buBlip>
                <a:blip r:embed="rId3"/>
              </a:buBlip>
              <a:defRPr/>
            </a:pPr>
            <a:r>
              <a:rPr lang="ru-RU" sz="1600" b="1" dirty="0">
                <a:latin typeface="Arial" charset="0"/>
                <a:cs typeface="Arial" charset="0"/>
              </a:rPr>
              <a:t>ввозные таможенные пошлины, налоги уплачиваются </a:t>
            </a:r>
            <a:r>
              <a:rPr lang="ru-RU" sz="1600" b="1" u="sng" dirty="0">
                <a:solidFill>
                  <a:srgbClr val="C00000"/>
                </a:solidFill>
                <a:latin typeface="Arial" charset="0"/>
                <a:cs typeface="Arial" charset="0"/>
              </a:rPr>
              <a:t>в размере разницы</a:t>
            </a:r>
            <a:r>
              <a:rPr lang="ru-RU" sz="1600" dirty="0">
                <a:latin typeface="Arial" charset="0"/>
                <a:cs typeface="Arial" charset="0"/>
              </a:rPr>
              <a:t> </a:t>
            </a:r>
            <a:r>
              <a:rPr lang="ru-RU" sz="1600" dirty="0" smtClean="0">
                <a:latin typeface="Arial" charset="0"/>
                <a:cs typeface="Arial" charset="0"/>
              </a:rPr>
              <a:t>сумм ввозных </a:t>
            </a:r>
            <a:r>
              <a:rPr lang="ru-RU" sz="1600" dirty="0">
                <a:latin typeface="Arial" charset="0"/>
                <a:cs typeface="Arial" charset="0"/>
              </a:rPr>
              <a:t>таможенных пошлин, налогов, </a:t>
            </a:r>
            <a:r>
              <a:rPr lang="ru-RU" sz="1600" b="1" dirty="0">
                <a:solidFill>
                  <a:srgbClr val="C00000"/>
                </a:solidFill>
                <a:latin typeface="Arial" charset="0"/>
                <a:cs typeface="Arial" charset="0"/>
              </a:rPr>
              <a:t>подлежащих уплате </a:t>
            </a:r>
            <a:r>
              <a:rPr lang="ru-RU" sz="1600" dirty="0">
                <a:latin typeface="Arial" charset="0"/>
                <a:cs typeface="Arial" charset="0"/>
              </a:rPr>
              <a:t>при </a:t>
            </a:r>
            <a:r>
              <a:rPr lang="ru-RU" sz="1600" dirty="0" smtClean="0">
                <a:latin typeface="Arial" charset="0"/>
                <a:cs typeface="Arial" charset="0"/>
              </a:rPr>
              <a:t>помещении их </a:t>
            </a:r>
            <a:r>
              <a:rPr lang="ru-RU" sz="1600" dirty="0">
                <a:latin typeface="Arial" charset="0"/>
                <a:cs typeface="Arial" charset="0"/>
              </a:rPr>
              <a:t>под таможенную процедуру </a:t>
            </a:r>
            <a:r>
              <a:rPr lang="ru-RU" sz="1600" b="1" dirty="0">
                <a:latin typeface="Arial" charset="0"/>
                <a:cs typeface="Arial" charset="0"/>
              </a:rPr>
              <a:t>выпуска для внутреннего потребления,</a:t>
            </a:r>
            <a:r>
              <a:rPr lang="ru-RU" sz="1600" dirty="0">
                <a:latin typeface="Arial" charset="0"/>
                <a:cs typeface="Arial" charset="0"/>
              </a:rPr>
              <a:t> </a:t>
            </a:r>
            <a:r>
              <a:rPr lang="ru-RU" sz="1600" b="1" dirty="0">
                <a:solidFill>
                  <a:srgbClr val="C00000"/>
                </a:solidFill>
                <a:latin typeface="Arial" charset="0"/>
                <a:cs typeface="Arial" charset="0"/>
              </a:rPr>
              <a:t>и </a:t>
            </a:r>
            <a:r>
              <a:rPr lang="ru-RU" sz="1600" dirty="0">
                <a:latin typeface="Arial" charset="0"/>
                <a:cs typeface="Arial" charset="0"/>
              </a:rPr>
              <a:t>таможенных пошлин, налогов, </a:t>
            </a:r>
            <a:r>
              <a:rPr lang="ru-RU" sz="1600" b="1" dirty="0">
                <a:solidFill>
                  <a:srgbClr val="C00000"/>
                </a:solidFill>
                <a:latin typeface="Arial" charset="0"/>
                <a:cs typeface="Arial" charset="0"/>
              </a:rPr>
              <a:t>уплаченных</a:t>
            </a:r>
            <a:r>
              <a:rPr lang="ru-RU" sz="1600" dirty="0">
                <a:latin typeface="Arial" charset="0"/>
                <a:cs typeface="Arial" charset="0"/>
              </a:rPr>
              <a:t> </a:t>
            </a:r>
            <a:r>
              <a:rPr lang="ru-RU" sz="1600" dirty="0" smtClean="0">
                <a:latin typeface="Arial" charset="0"/>
                <a:cs typeface="Arial" charset="0"/>
              </a:rPr>
              <a:t>при частичной уплате ввозных таможенных пошлин, налогов соответствии </a:t>
            </a:r>
            <a:r>
              <a:rPr lang="ru-RU" sz="1600" dirty="0">
                <a:latin typeface="Arial" charset="0"/>
                <a:cs typeface="Arial" charset="0"/>
              </a:rPr>
              <a:t>с таможенной процедурой </a:t>
            </a:r>
            <a:r>
              <a:rPr lang="ru-RU" sz="1600" b="1" dirty="0">
                <a:latin typeface="Arial" charset="0"/>
                <a:cs typeface="Arial" charset="0"/>
              </a:rPr>
              <a:t>временного ввоза (допуска</a:t>
            </a:r>
            <a:r>
              <a:rPr lang="ru-RU" sz="1600" b="1" dirty="0" smtClean="0">
                <a:latin typeface="Arial" charset="0"/>
                <a:cs typeface="Arial" charset="0"/>
              </a:rPr>
              <a:t>)</a:t>
            </a:r>
            <a:endParaRPr lang="ru-RU" sz="1600" dirty="0">
              <a:ln w="1905"/>
              <a:effectLst>
                <a:innerShdw blurRad="69850" dist="43180" dir="5400000">
                  <a:srgbClr val="000000">
                    <a:alpha val="65000"/>
                  </a:srgbClr>
                </a:innerShdw>
              </a:effectLst>
              <a:latin typeface="Arial" charset="0"/>
              <a:cs typeface="+mn-cs"/>
            </a:endParaRPr>
          </a:p>
          <a:p>
            <a:pPr marL="452438" indent="-452438" algn="just">
              <a:buFontTx/>
              <a:buBlip>
                <a:blip r:embed="rId3"/>
              </a:buBlip>
              <a:defRPr/>
            </a:pPr>
            <a:r>
              <a:rPr lang="ru-RU" sz="1600" b="1" dirty="0" smtClean="0">
                <a:ln w="1905"/>
                <a:solidFill>
                  <a:schemeClr val="accent4"/>
                </a:solidFill>
                <a:effectLst>
                  <a:innerShdw blurRad="69850" dist="43180" dir="5400000">
                    <a:srgbClr val="000000">
                      <a:alpha val="65000"/>
                    </a:srgbClr>
                  </a:innerShdw>
                </a:effectLst>
                <a:latin typeface="Arial" charset="0"/>
                <a:cs typeface="+mn-cs"/>
              </a:rPr>
              <a:t>с сумм ввозных таможенных пошлин, налогов</a:t>
            </a:r>
            <a:r>
              <a:rPr lang="ru-RU" sz="1600" b="1" dirty="0" smtClean="0">
                <a:ln w="1905"/>
                <a:solidFill>
                  <a:schemeClr val="accent4">
                    <a:lumMod val="50000"/>
                  </a:schemeClr>
                </a:solidFill>
                <a:effectLst>
                  <a:innerShdw blurRad="69850" dist="43180" dir="5400000">
                    <a:srgbClr val="000000">
                      <a:alpha val="65000"/>
                    </a:srgbClr>
                  </a:innerShdw>
                </a:effectLst>
                <a:latin typeface="Arial" charset="0"/>
                <a:cs typeface="+mn-cs"/>
              </a:rPr>
              <a:t> </a:t>
            </a:r>
            <a:r>
              <a:rPr lang="ru-RU" sz="1600" b="1" dirty="0" smtClean="0">
                <a:ln w="1905"/>
                <a:solidFill>
                  <a:srgbClr val="C00000"/>
                </a:solidFill>
                <a:effectLst>
                  <a:innerShdw blurRad="69850" dist="43180" dir="5400000">
                    <a:srgbClr val="000000">
                      <a:alpha val="65000"/>
                    </a:srgbClr>
                  </a:innerShdw>
                </a:effectLst>
              </a:rPr>
              <a:t>уплачиваемых</a:t>
            </a:r>
            <a:r>
              <a:rPr lang="ru-RU" sz="1600" b="1" dirty="0" smtClean="0">
                <a:ln w="1905"/>
                <a:solidFill>
                  <a:schemeClr val="accent4">
                    <a:lumMod val="50000"/>
                  </a:schemeClr>
                </a:solidFill>
                <a:effectLst>
                  <a:innerShdw blurRad="69850" dist="43180" dir="5400000">
                    <a:srgbClr val="000000">
                      <a:alpha val="65000"/>
                    </a:srgbClr>
                  </a:innerShdw>
                </a:effectLst>
              </a:rPr>
              <a:t> в </a:t>
            </a:r>
            <a:r>
              <a:rPr lang="ru-RU" sz="1600" b="1" dirty="0" smtClean="0">
                <a:ln w="1905"/>
                <a:solidFill>
                  <a:schemeClr val="accent4"/>
                </a:solidFill>
                <a:effectLst>
                  <a:innerShdw blurRad="69850" dist="43180" dir="5400000">
                    <a:srgbClr val="000000">
                      <a:alpha val="65000"/>
                    </a:srgbClr>
                  </a:innerShdw>
                </a:effectLst>
              </a:rPr>
              <a:t>соответствии с</a:t>
            </a:r>
            <a:r>
              <a:rPr lang="ru-RU" sz="1600" b="1" dirty="0" smtClean="0">
                <a:ln w="1905"/>
                <a:solidFill>
                  <a:schemeClr val="accent4">
                    <a:lumMod val="50000"/>
                  </a:schemeClr>
                </a:solidFill>
                <a:effectLst>
                  <a:innerShdw blurRad="69850" dist="43180" dir="5400000">
                    <a:srgbClr val="000000">
                      <a:alpha val="65000"/>
                    </a:srgbClr>
                  </a:innerShdw>
                </a:effectLst>
              </a:rPr>
              <a:t> </a:t>
            </a:r>
            <a:r>
              <a:rPr lang="ru-RU" sz="1600" b="1" dirty="0" smtClean="0">
                <a:ln w="1905"/>
                <a:solidFill>
                  <a:srgbClr val="C00000"/>
                </a:solidFill>
                <a:effectLst>
                  <a:innerShdw blurRad="69850" dist="43180" dir="5400000">
                    <a:srgbClr val="000000">
                      <a:alpha val="65000"/>
                    </a:srgbClr>
                  </a:innerShdw>
                </a:effectLst>
              </a:rPr>
              <a:t>п.2 ст.226 </a:t>
            </a:r>
            <a:r>
              <a:rPr lang="ru-RU" sz="1600" b="1" dirty="0" smtClean="0">
                <a:ln w="1905"/>
                <a:solidFill>
                  <a:schemeClr val="accent4">
                    <a:lumMod val="50000"/>
                  </a:schemeClr>
                </a:solidFill>
                <a:effectLst>
                  <a:innerShdw blurRad="69850" dist="43180" dir="5400000">
                    <a:srgbClr val="000000">
                      <a:alpha val="65000"/>
                    </a:srgbClr>
                  </a:innerShdw>
                </a:effectLst>
              </a:rPr>
              <a:t> </a:t>
            </a:r>
            <a:r>
              <a:rPr lang="ru-RU" sz="1600" b="1" dirty="0" smtClean="0">
                <a:ln w="1905"/>
                <a:solidFill>
                  <a:schemeClr val="accent4"/>
                </a:solidFill>
                <a:effectLst>
                  <a:innerShdw blurRad="69850" dist="43180" dir="5400000">
                    <a:srgbClr val="000000">
                      <a:alpha val="65000"/>
                    </a:srgbClr>
                  </a:innerShdw>
                </a:effectLst>
              </a:rPr>
              <a:t>(разница) </a:t>
            </a:r>
            <a:r>
              <a:rPr lang="ru-RU" sz="1600" b="1" dirty="0" smtClean="0">
                <a:ln w="1905"/>
                <a:solidFill>
                  <a:srgbClr val="C00000"/>
                </a:solidFill>
                <a:effectLst>
                  <a:innerShdw blurRad="69850" dist="43180" dir="5400000">
                    <a:srgbClr val="000000">
                      <a:alpha val="65000"/>
                    </a:srgbClr>
                  </a:innerShdw>
                </a:effectLst>
              </a:rPr>
              <a:t>и уплаченных </a:t>
            </a:r>
            <a:r>
              <a:rPr lang="ru-RU" sz="1600" b="1" dirty="0" smtClean="0">
                <a:ln w="1905"/>
                <a:solidFill>
                  <a:schemeClr val="accent4"/>
                </a:solidFill>
                <a:effectLst>
                  <a:innerShdw blurRad="69850" dist="43180" dir="5400000">
                    <a:srgbClr val="000000">
                      <a:alpha val="65000"/>
                    </a:srgbClr>
                  </a:innerShdw>
                </a:effectLst>
              </a:rPr>
              <a:t>при частичной уплате ввозных таможенных пошлин, налогов подлежат уплате</a:t>
            </a:r>
            <a:r>
              <a:rPr lang="ru-RU" sz="1600" b="1" dirty="0" smtClean="0">
                <a:ln w="1905"/>
                <a:solidFill>
                  <a:schemeClr val="tx2">
                    <a:lumMod val="50000"/>
                  </a:schemeClr>
                </a:solidFill>
                <a:effectLst>
                  <a:innerShdw blurRad="69850" dist="43180" dir="5400000">
                    <a:srgbClr val="000000">
                      <a:alpha val="65000"/>
                    </a:srgbClr>
                  </a:innerShdw>
                </a:effectLst>
              </a:rPr>
              <a:t> </a:t>
            </a:r>
            <a:r>
              <a:rPr lang="ru-RU" sz="1600" b="1" dirty="0" smtClean="0">
                <a:ln w="1905"/>
                <a:solidFill>
                  <a:srgbClr val="C00000"/>
                </a:solidFill>
                <a:effectLst>
                  <a:innerShdw blurRad="69850" dist="43180" dir="5400000">
                    <a:srgbClr val="000000">
                      <a:alpha val="65000"/>
                    </a:srgbClr>
                  </a:innerShdw>
                </a:effectLst>
              </a:rPr>
              <a:t>проценты</a:t>
            </a:r>
          </a:p>
          <a:p>
            <a:pPr marL="452438" indent="-452438" algn="just">
              <a:buBlip>
                <a:blip r:embed="rId3"/>
              </a:buBlip>
              <a:defRPr/>
            </a:pPr>
            <a:r>
              <a:rPr lang="ru-RU" sz="1600" dirty="0" smtClean="0"/>
              <a:t>С сумм специальных, антидемпинговых, компенсационных пошлин, уплачиваемых (взыскиваемых) в отношении товаров, помещаемых (помещенных) под таможенную процедуру выпуска для внутреннего потребления, подлежат уплате </a:t>
            </a:r>
            <a:r>
              <a:rPr lang="ru-RU" sz="1600" dirty="0" smtClean="0">
                <a:solidFill>
                  <a:srgbClr val="FF0000"/>
                </a:solidFill>
              </a:rPr>
              <a:t>проценты.</a:t>
            </a:r>
            <a:r>
              <a:rPr lang="ru-RU" sz="1600" dirty="0" smtClean="0">
                <a:ln w="1905"/>
                <a:solidFill>
                  <a:srgbClr val="FF0000"/>
                </a:solidFill>
                <a:effectLst>
                  <a:innerShdw blurRad="69850" dist="43180" dir="5400000">
                    <a:srgbClr val="000000">
                      <a:alpha val="65000"/>
                    </a:srgbClr>
                  </a:innerShdw>
                </a:effectLst>
                <a:latin typeface="Arial" charset="0"/>
                <a:cs typeface="+mn-cs"/>
              </a:rPr>
              <a:t>                                 </a:t>
            </a:r>
            <a:r>
              <a:rPr lang="ru-RU" sz="1600" i="1" dirty="0" smtClean="0">
                <a:ln w="1905"/>
                <a:solidFill>
                  <a:srgbClr val="FF0000"/>
                </a:solidFill>
                <a:effectLst>
                  <a:innerShdw blurRad="69850" dist="43180" dir="5400000">
                    <a:srgbClr val="000000">
                      <a:alpha val="65000"/>
                    </a:srgbClr>
                  </a:innerShdw>
                </a:effectLst>
              </a:rPr>
              <a:t>(ст.226 ТКЕАЭС)</a:t>
            </a:r>
            <a:endParaRPr lang="ru-RU" sz="1600" dirty="0">
              <a:ln w="1905"/>
              <a:solidFill>
                <a:srgbClr val="FF0000"/>
              </a:solidFill>
              <a:effectLst>
                <a:innerShdw blurRad="69850" dist="43180" dir="5400000">
                  <a:srgbClr val="000000">
                    <a:alpha val="65000"/>
                  </a:srgbClr>
                </a:inn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2204864"/>
            <a:ext cx="7550224" cy="3240360"/>
          </a:xfrm>
        </p:spPr>
        <p:txBody>
          <a:bodyPr/>
          <a:lstStyle/>
          <a:p>
            <a:pPr algn="ctr">
              <a:buNone/>
            </a:pP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Verdana" pitchFamily="34" charset="0"/>
                <a:cs typeface="Times New Roman" pitchFamily="18" charset="0"/>
              </a:rPr>
              <a:t>   </a:t>
            </a:r>
            <a:r>
              <a:rPr lang="ru-RU"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Verdana" pitchFamily="34" charset="0"/>
                <a:cs typeface="Times New Roman" pitchFamily="18" charset="0"/>
              </a:rPr>
              <a:t>Изменение сроков уплаты таможенных платежей</a:t>
            </a:r>
            <a:endParaRPr lang="ru-RU" sz="4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79512" y="332657"/>
            <a:ext cx="8640960" cy="1224136"/>
          </a:xfrm>
        </p:spPr>
        <p:txBody>
          <a:bodyPr/>
          <a:lstStyle/>
          <a:p>
            <a:pPr algn="ctr"/>
            <a:r>
              <a:rPr lang="ru-RU" b="1" dirty="0" smtClean="0"/>
              <a:t>Срок уплаты</a:t>
            </a:r>
          </a:p>
        </p:txBody>
      </p:sp>
      <p:sp>
        <p:nvSpPr>
          <p:cNvPr id="3" name="Содержимое 2"/>
          <p:cNvSpPr>
            <a:spLocks noGrp="1"/>
          </p:cNvSpPr>
          <p:nvPr>
            <p:ph idx="1"/>
          </p:nvPr>
        </p:nvSpPr>
        <p:spPr>
          <a:xfrm>
            <a:off x="323528" y="1700809"/>
            <a:ext cx="8668072" cy="3672408"/>
          </a:xfrm>
        </p:spPr>
        <p:txBody>
          <a:bodyPr>
            <a:normAutofit fontScale="85000" lnSpcReduction="20000"/>
          </a:bodyPr>
          <a:lstStyle/>
          <a:p>
            <a:pPr algn="just">
              <a:buFontTx/>
              <a:buNone/>
              <a:defRPr/>
            </a:pPr>
            <a:r>
              <a:rPr lang="ru-RU" dirty="0" smtClean="0"/>
              <a:t>		По общему правилу </a:t>
            </a:r>
            <a:r>
              <a:rPr lang="ru-RU" sz="3600" b="1" dirty="0" smtClean="0">
                <a:solidFill>
                  <a:srgbClr val="FF0000"/>
                </a:solidFill>
              </a:rPr>
              <a:t>срок уплаты </a:t>
            </a:r>
            <a:r>
              <a:rPr lang="ru-RU" sz="3600" dirty="0" smtClean="0"/>
              <a:t>всех таможенных платежей при помещении товаров под таможенную процедуру ограничен днем </a:t>
            </a:r>
            <a:r>
              <a:rPr lang="ru-RU" sz="3600" b="1" dirty="0" smtClean="0">
                <a:solidFill>
                  <a:srgbClr val="FF0000"/>
                </a:solidFill>
              </a:rPr>
              <a:t>выпуска товаров.</a:t>
            </a:r>
          </a:p>
          <a:p>
            <a:pPr algn="r">
              <a:buNone/>
              <a:defRPr/>
            </a:pPr>
            <a:r>
              <a:rPr lang="ru-RU" dirty="0" smtClean="0">
                <a:solidFill>
                  <a:srgbClr val="FF0000"/>
                </a:solidFill>
              </a:rPr>
              <a:t> </a:t>
            </a:r>
            <a:r>
              <a:rPr lang="ru-RU" b="1" i="1" dirty="0" smtClean="0">
                <a:solidFill>
                  <a:srgbClr val="FF3300"/>
                </a:solidFill>
              </a:rPr>
              <a:t>ст.118 ТК ЕАЭС</a:t>
            </a:r>
          </a:p>
          <a:p>
            <a:pPr algn="r">
              <a:buFontTx/>
              <a:buNone/>
              <a:defRPr/>
            </a:pPr>
            <a:endParaRPr lang="ru-RU" b="1" dirty="0" smtClean="0"/>
          </a:p>
          <a:p>
            <a:pPr algn="just">
              <a:buFontTx/>
              <a:buNone/>
              <a:defRPr/>
            </a:pPr>
            <a:r>
              <a:rPr lang="ru-RU" dirty="0" smtClean="0"/>
              <a:t>		</a:t>
            </a:r>
            <a:r>
              <a:rPr lang="ru-RU" sz="3600" dirty="0" smtClean="0"/>
              <a:t>Изменение сроков уплаты таможенных пошлин, налогов производится в форме </a:t>
            </a:r>
            <a:r>
              <a:rPr lang="ru-RU" sz="3600" dirty="0" smtClean="0">
                <a:solidFill>
                  <a:srgbClr val="FF0000"/>
                </a:solidFill>
              </a:rPr>
              <a:t>отсрочки или рассрочки</a:t>
            </a:r>
            <a:r>
              <a:rPr lang="ru-RU" sz="3600" dirty="0" smtClean="0"/>
              <a:t>. </a:t>
            </a:r>
            <a:endParaRPr lang="ru-RU" sz="3600" b="1" dirty="0" smtClean="0"/>
          </a:p>
          <a:p>
            <a:pPr>
              <a:buFontTx/>
              <a:buNone/>
              <a:defRPr/>
            </a:pPr>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a:bodyPr>
          <a:lstStyle/>
          <a:p>
            <a:pPr>
              <a:defRPr/>
            </a:pP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ОПРЕДЕЛЕНИЕ</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304800" y="1556792"/>
            <a:ext cx="8686800" cy="4523333"/>
          </a:xfrm>
        </p:spPr>
        <p:txBody>
          <a:bodyPr>
            <a:normAutofit/>
          </a:bodyPr>
          <a:lstStyle/>
          <a:p>
            <a:pPr marL="271463" indent="-271463" algn="just">
              <a:buFontTx/>
              <a:buNone/>
              <a:defRPr/>
            </a:pPr>
            <a:r>
              <a:rPr lang="ru-RU" b="1" dirty="0" smtClean="0"/>
              <a:t>   	</a:t>
            </a:r>
            <a:r>
              <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Отсрочка (рассрочка) уплаты платежа </a:t>
            </a: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это изменение  (т.е. перенос) срока уплаты платежа на </a:t>
            </a:r>
            <a:r>
              <a:rPr lang="ru-RU"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срок более поздний</a:t>
            </a: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чем это предусмотрено законодательством для конкретного вида платежа, с </a:t>
            </a:r>
            <a:r>
              <a:rPr lang="ru-RU"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единовременной</a:t>
            </a: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при отсрочке</a:t>
            </a: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или </a:t>
            </a:r>
            <a:r>
              <a:rPr lang="ru-RU"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поэтапной</a:t>
            </a: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при рассрочке</a:t>
            </a: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уплатой плательщиком отсроченной (рассроченной) суммы соответственно</a:t>
            </a:r>
          </a:p>
          <a:p>
            <a:pPr algn="just">
              <a:buFontTx/>
              <a:buNone/>
              <a:defRPr/>
            </a:pPr>
            <a:endParaRPr lang="ru-RU" sz="2000" dirty="0" smtClean="0">
              <a:latin typeface="Arial Narrow" pitchFamily="34" charset="0"/>
            </a:endParaRPr>
          </a:p>
          <a:p>
            <a:pPr>
              <a:buFontTx/>
              <a:buNone/>
              <a:defRPr/>
            </a:pPr>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90736"/>
          </a:xfrm>
        </p:spPr>
        <p:txBody>
          <a:bodyPr>
            <a:normAutofit fontScale="90000"/>
          </a:bodyPr>
          <a:lstStyle/>
          <a:p>
            <a:pPr>
              <a:defRPr/>
            </a:pPr>
            <a:r>
              <a:rPr lang="ru-RU" sz="2700" dirty="0" smtClean="0">
                <a:cs typeface="Times New Roman" pitchFamily="18" charset="0"/>
              </a:rPr>
              <a:t/>
            </a:r>
            <a:br>
              <a:rPr lang="ru-RU" sz="2700" dirty="0" smtClean="0">
                <a:cs typeface="Times New Roman" pitchFamily="18" charset="0"/>
              </a:rPr>
            </a:br>
            <a:r>
              <a:rPr lang="ru-RU" sz="3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ОСНОВАНИЯ, УСЛОВИЯ И ПОРЯДОК ИЗМЕНЕНИЯ СРОКОВ УПЛАТЫ   </a:t>
            </a:r>
            <a:r>
              <a:rPr lang="ru-RU" sz="3100" i="1" dirty="0" smtClean="0">
                <a:ln w="1905"/>
                <a:solidFill>
                  <a:srgbClr val="FF0000"/>
                </a:solidFill>
                <a:effectLst>
                  <a:innerShdw blurRad="69850" dist="43180" dir="5400000">
                    <a:srgbClr val="000000">
                      <a:alpha val="65000"/>
                    </a:srgbClr>
                  </a:innerShdw>
                </a:effectLst>
                <a:cs typeface="Times New Roman" pitchFamily="18" charset="0"/>
              </a:rPr>
              <a:t>(ст.59 ТК ЕАЭС)</a:t>
            </a:r>
            <a:r>
              <a:rPr lang="ru-RU" sz="3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                                     </a:t>
            </a:r>
            <a:r>
              <a:rPr lang="ru-RU" sz="2700" dirty="0" smtClean="0">
                <a:cs typeface="Times New Roman" pitchFamily="18" charset="0"/>
              </a:rPr>
              <a:t>          </a:t>
            </a:r>
            <a:r>
              <a:rPr lang="ru-RU" sz="2200" dirty="0" smtClean="0"/>
              <a:t/>
            </a:r>
            <a:br>
              <a:rPr lang="ru-RU" sz="2200" dirty="0" smtClean="0"/>
            </a:br>
            <a:r>
              <a:rPr lang="ru-RU" sz="2200" dirty="0" smtClean="0"/>
              <a:t/>
            </a:r>
            <a:br>
              <a:rPr lang="ru-RU" sz="2200" dirty="0" smtClean="0"/>
            </a:br>
            <a:endParaRPr lang="ru-RU" sz="2200" dirty="0"/>
          </a:p>
        </p:txBody>
      </p:sp>
      <p:graphicFrame>
        <p:nvGraphicFramePr>
          <p:cNvPr id="4" name="Содержимое 3"/>
          <p:cNvGraphicFramePr>
            <a:graphicFrameLocks noGrp="1"/>
          </p:cNvGraphicFramePr>
          <p:nvPr>
            <p:ph idx="1"/>
          </p:nvPr>
        </p:nvGraphicFramePr>
        <p:xfrm>
          <a:off x="304800" y="1196752"/>
          <a:ext cx="8686800" cy="537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31005"/>
            <a:ext cx="9143999" cy="3632013"/>
          </a:xfrm>
          <a:prstGeom prst="rect">
            <a:avLst/>
          </a:prstGeom>
          <a:noFill/>
          <a:ln w="9525">
            <a:noFill/>
            <a:miter lim="800000"/>
            <a:headEnd/>
            <a:tailEnd/>
          </a:ln>
          <a:effectLst/>
        </p:spPr>
      </p:pic>
      <p:sp>
        <p:nvSpPr>
          <p:cNvPr id="22" name="Скругленный прямоугольник 21"/>
          <p:cNvSpPr/>
          <p:nvPr/>
        </p:nvSpPr>
        <p:spPr>
          <a:xfrm>
            <a:off x="2894119" y="1129650"/>
            <a:ext cx="6019061" cy="646986"/>
          </a:xfrm>
          <a:prstGeom prst="roundRect">
            <a:avLst/>
          </a:prstGeom>
          <a:solidFill>
            <a:schemeClr val="accent1">
              <a:lumMod val="20000"/>
              <a:lumOff val="80000"/>
            </a:schemeClr>
          </a:solidFill>
          <a:ln>
            <a:solidFill>
              <a:schemeClr val="tx2">
                <a:lumMod val="75000"/>
              </a:schemeClr>
            </a:solidFill>
          </a:ln>
        </p:spPr>
        <p:txBody>
          <a:bodyPr wrap="square">
            <a:spAutoFit/>
          </a:bodyPr>
          <a:lstStyle/>
          <a:p>
            <a:pPr algn="ctr" eaLnBrk="1" hangingPunct="1">
              <a:defRPr/>
            </a:pPr>
            <a:r>
              <a:rPr lang="ru-RU" altLang="ru-RU" sz="1600" b="1" dirty="0">
                <a:solidFill>
                  <a:srgbClr val="17375E"/>
                </a:solidFill>
                <a:latin typeface="Microsoft Sans Serif" pitchFamily="34" charset="0"/>
                <a:ea typeface="Arial" charset="0"/>
                <a:cs typeface="Microsoft Sans Serif" pitchFamily="34" charset="0"/>
              </a:rPr>
              <a:t>Отсрочка (рассрочка) уплаты </a:t>
            </a:r>
          </a:p>
          <a:p>
            <a:pPr algn="ctr" eaLnBrk="1" hangingPunct="1">
              <a:defRPr/>
            </a:pPr>
            <a:r>
              <a:rPr lang="ru-RU" altLang="ru-RU" sz="1600" b="1" dirty="0">
                <a:solidFill>
                  <a:srgbClr val="17375E"/>
                </a:solidFill>
                <a:latin typeface="Microsoft Sans Serif" pitchFamily="34" charset="0"/>
                <a:ea typeface="Arial" charset="0"/>
                <a:cs typeface="Microsoft Sans Serif" pitchFamily="34" charset="0"/>
              </a:rPr>
              <a:t>ввозных таможенных пошлин на срок до 6 месяцев</a:t>
            </a:r>
          </a:p>
        </p:txBody>
      </p:sp>
      <p:sp>
        <p:nvSpPr>
          <p:cNvPr id="26" name="Скругленный прямоугольник 25"/>
          <p:cNvSpPr/>
          <p:nvPr/>
        </p:nvSpPr>
        <p:spPr>
          <a:xfrm>
            <a:off x="2771800" y="2348880"/>
            <a:ext cx="4104457" cy="4166561"/>
          </a:xfrm>
          <a:prstGeom prst="roundRect">
            <a:avLst/>
          </a:prstGeom>
          <a:solidFill>
            <a:srgbClr val="FFD84B"/>
          </a:solidFill>
          <a:ln>
            <a:solidFill>
              <a:schemeClr val="tx2">
                <a:lumMod val="75000"/>
              </a:schemeClr>
            </a:solidFill>
          </a:ln>
        </p:spPr>
        <p:txBody>
          <a:bodyPr wrap="square">
            <a:spAutoFit/>
          </a:bodyPr>
          <a:lstStyle/>
          <a:p>
            <a:pPr marL="171450" indent="-171450">
              <a:lnSpc>
                <a:spcPct val="114000"/>
              </a:lnSpc>
              <a:buFont typeface="Arial" panose="020B0604020202020204" pitchFamily="34" charset="0"/>
              <a:buChar char="•"/>
            </a:pPr>
            <a:r>
              <a:rPr lang="ru-RU" sz="1400" b="1" dirty="0">
                <a:latin typeface="Microsoft Sans Serif" pitchFamily="34" charset="0"/>
                <a:cs typeface="Microsoft Sans Serif" pitchFamily="34" charset="0"/>
              </a:rPr>
              <a:t>причинение лицу ущерба в результате стихийного бедствия, технологической катастрофы или иных обстоятельств непреодолимой силы;</a:t>
            </a:r>
          </a:p>
          <a:p>
            <a:pPr marL="171450" indent="-171450">
              <a:lnSpc>
                <a:spcPct val="114000"/>
              </a:lnSpc>
              <a:buFont typeface="Arial" panose="020B0604020202020204" pitchFamily="34" charset="0"/>
              <a:buChar char="•"/>
            </a:pPr>
            <a:r>
              <a:rPr lang="ru-RU" sz="1400" b="1" dirty="0">
                <a:latin typeface="Microsoft Sans Serif" pitchFamily="34" charset="0"/>
                <a:cs typeface="Microsoft Sans Serif" pitchFamily="34" charset="0"/>
              </a:rPr>
              <a:t>задержка плательщику финансирования из бюджета или оплаты выполненного государственного заказа;</a:t>
            </a:r>
          </a:p>
          <a:p>
            <a:pPr marL="171450" indent="-171450">
              <a:lnSpc>
                <a:spcPct val="114000"/>
              </a:lnSpc>
              <a:buFont typeface="Arial" panose="020B0604020202020204" pitchFamily="34" charset="0"/>
              <a:buChar char="•"/>
            </a:pPr>
            <a:r>
              <a:rPr lang="ru-RU" sz="1400" b="1" dirty="0">
                <a:latin typeface="Microsoft Sans Serif" pitchFamily="34" charset="0"/>
                <a:cs typeface="Microsoft Sans Serif" pitchFamily="34" charset="0"/>
              </a:rPr>
              <a:t>осуществление поставок в рамках международных договоров;</a:t>
            </a:r>
          </a:p>
          <a:p>
            <a:pPr marL="171450" indent="-171450">
              <a:lnSpc>
                <a:spcPct val="114000"/>
              </a:lnSpc>
              <a:buFont typeface="Arial" panose="020B0604020202020204" pitchFamily="34" charset="0"/>
              <a:buChar char="•"/>
            </a:pPr>
            <a:r>
              <a:rPr lang="ru-RU" sz="1400" b="1" dirty="0">
                <a:latin typeface="Microsoft Sans Serif" pitchFamily="34" charset="0"/>
                <a:cs typeface="Microsoft Sans Serif" pitchFamily="34" charset="0"/>
              </a:rPr>
              <a:t>ввоз посадочного или посевного материала, средств защиты растений, сельскохозяйственной техники, продуктов, используемых </a:t>
            </a:r>
            <a:br>
              <a:rPr lang="ru-RU" sz="1400" b="1" dirty="0">
                <a:latin typeface="Microsoft Sans Serif" pitchFamily="34" charset="0"/>
                <a:cs typeface="Microsoft Sans Serif" pitchFamily="34" charset="0"/>
              </a:rPr>
            </a:br>
            <a:r>
              <a:rPr lang="ru-RU" sz="1400" b="1" dirty="0">
                <a:latin typeface="Microsoft Sans Serif" pitchFamily="34" charset="0"/>
                <a:cs typeface="Microsoft Sans Serif" pitchFamily="34" charset="0"/>
              </a:rPr>
              <a:t>для кормления животных;</a:t>
            </a:r>
          </a:p>
        </p:txBody>
      </p:sp>
      <p:sp>
        <p:nvSpPr>
          <p:cNvPr id="7" name="Скругленный прямоугольник 6"/>
          <p:cNvSpPr/>
          <p:nvPr/>
        </p:nvSpPr>
        <p:spPr>
          <a:xfrm>
            <a:off x="247649" y="1129650"/>
            <a:ext cx="2460039" cy="919401"/>
          </a:xfrm>
          <a:prstGeom prst="roundRect">
            <a:avLst/>
          </a:prstGeom>
          <a:solidFill>
            <a:schemeClr val="accent1">
              <a:lumMod val="20000"/>
              <a:lumOff val="80000"/>
            </a:schemeClr>
          </a:solidFill>
          <a:ln>
            <a:solidFill>
              <a:schemeClr val="tx2">
                <a:lumMod val="75000"/>
              </a:schemeClr>
            </a:solidFill>
          </a:ln>
        </p:spPr>
        <p:txBody>
          <a:bodyPr wrap="square">
            <a:spAutoFit/>
          </a:bodyPr>
          <a:lstStyle/>
          <a:p>
            <a:pPr algn="ctr" eaLnBrk="1" hangingPunct="1">
              <a:defRPr/>
            </a:pPr>
            <a:r>
              <a:rPr lang="ru-RU" altLang="ru-RU" sz="1600" b="1" dirty="0">
                <a:solidFill>
                  <a:srgbClr val="17375E"/>
                </a:solidFill>
                <a:latin typeface="Microsoft Sans Serif" pitchFamily="34" charset="0"/>
                <a:ea typeface="Arial" charset="0"/>
                <a:cs typeface="Microsoft Sans Serif" pitchFamily="34" charset="0"/>
              </a:rPr>
              <a:t>Отсрочка уплаты </a:t>
            </a:r>
          </a:p>
          <a:p>
            <a:pPr algn="ctr" eaLnBrk="1" hangingPunct="1">
              <a:defRPr/>
            </a:pPr>
            <a:r>
              <a:rPr lang="ru-RU" altLang="ru-RU" sz="1600" b="1" dirty="0">
                <a:solidFill>
                  <a:srgbClr val="17375E"/>
                </a:solidFill>
                <a:latin typeface="Microsoft Sans Serif" pitchFamily="34" charset="0"/>
                <a:ea typeface="Arial" charset="0"/>
                <a:cs typeface="Microsoft Sans Serif" pitchFamily="34" charset="0"/>
              </a:rPr>
              <a:t>ввозных таможенных пошлин на 1 месяц</a:t>
            </a:r>
          </a:p>
        </p:txBody>
      </p:sp>
      <p:sp>
        <p:nvSpPr>
          <p:cNvPr id="8" name="Скругленный прямоугольник 7"/>
          <p:cNvSpPr/>
          <p:nvPr/>
        </p:nvSpPr>
        <p:spPr>
          <a:xfrm>
            <a:off x="247651" y="2228119"/>
            <a:ext cx="2460038" cy="412737"/>
          </a:xfrm>
          <a:prstGeom prst="roundRect">
            <a:avLst/>
          </a:prstGeom>
          <a:solidFill>
            <a:srgbClr val="FFD84B"/>
          </a:solidFill>
          <a:ln>
            <a:solidFill>
              <a:schemeClr val="tx2">
                <a:lumMod val="75000"/>
              </a:schemeClr>
            </a:solidFill>
          </a:ln>
        </p:spPr>
        <p:txBody>
          <a:bodyPr wrap="square">
            <a:spAutoFit/>
          </a:bodyPr>
          <a:lstStyle/>
          <a:p>
            <a:pPr algn="ctr">
              <a:lnSpc>
                <a:spcPct val="114000"/>
              </a:lnSpc>
            </a:pPr>
            <a:r>
              <a:rPr lang="ru-RU" sz="1600" b="1" dirty="0" smtClean="0">
                <a:solidFill>
                  <a:schemeClr val="tx1">
                    <a:lumMod val="50000"/>
                  </a:schemeClr>
                </a:solidFill>
                <a:latin typeface="Microsoft Sans Serif" pitchFamily="34" charset="0"/>
                <a:cs typeface="Microsoft Sans Serif" pitchFamily="34" charset="0"/>
              </a:rPr>
              <a:t>С уплатой </a:t>
            </a:r>
            <a:r>
              <a:rPr lang="ru-RU" sz="1600" b="1" dirty="0">
                <a:solidFill>
                  <a:schemeClr val="tx1">
                    <a:lumMod val="50000"/>
                  </a:schemeClr>
                </a:solidFill>
                <a:latin typeface="Microsoft Sans Serif" pitchFamily="34" charset="0"/>
                <a:cs typeface="Microsoft Sans Serif" pitchFamily="34" charset="0"/>
              </a:rPr>
              <a:t>процентов</a:t>
            </a:r>
          </a:p>
        </p:txBody>
      </p:sp>
      <p:sp>
        <p:nvSpPr>
          <p:cNvPr id="9" name="Скругленный прямоугольник 8"/>
          <p:cNvSpPr/>
          <p:nvPr/>
        </p:nvSpPr>
        <p:spPr>
          <a:xfrm>
            <a:off x="247649" y="2944217"/>
            <a:ext cx="2460038" cy="385637"/>
          </a:xfrm>
          <a:prstGeom prst="roundRect">
            <a:avLst/>
          </a:prstGeom>
          <a:solidFill>
            <a:srgbClr val="FFD84B"/>
          </a:solidFill>
          <a:ln>
            <a:solidFill>
              <a:schemeClr val="tx2">
                <a:lumMod val="75000"/>
              </a:schemeClr>
            </a:solidFill>
          </a:ln>
        </p:spPr>
        <p:txBody>
          <a:bodyPr wrap="square">
            <a:spAutoFit/>
          </a:bodyPr>
          <a:lstStyle/>
          <a:p>
            <a:pPr algn="ctr">
              <a:lnSpc>
                <a:spcPct val="114000"/>
              </a:lnSpc>
            </a:pPr>
            <a:r>
              <a:rPr lang="ru-RU" sz="1600" b="1" dirty="0">
                <a:solidFill>
                  <a:schemeClr val="tx1">
                    <a:lumMod val="50000"/>
                  </a:schemeClr>
                </a:solidFill>
                <a:latin typeface="Microsoft Sans Serif" pitchFamily="34" charset="0"/>
                <a:cs typeface="Microsoft Sans Serif" pitchFamily="34" charset="0"/>
              </a:rPr>
              <a:t>Все товары</a:t>
            </a:r>
          </a:p>
        </p:txBody>
      </p:sp>
      <p:sp>
        <p:nvSpPr>
          <p:cNvPr id="10" name="Скругленный прямоугольник 9"/>
          <p:cNvSpPr/>
          <p:nvPr/>
        </p:nvSpPr>
        <p:spPr>
          <a:xfrm>
            <a:off x="2894118" y="1844739"/>
            <a:ext cx="3826277" cy="385637"/>
          </a:xfrm>
          <a:prstGeom prst="roundRect">
            <a:avLst/>
          </a:prstGeom>
          <a:solidFill>
            <a:srgbClr val="FFD84B"/>
          </a:solidFill>
          <a:ln>
            <a:solidFill>
              <a:schemeClr val="tx2">
                <a:lumMod val="75000"/>
              </a:schemeClr>
            </a:solidFill>
          </a:ln>
        </p:spPr>
        <p:txBody>
          <a:bodyPr wrap="square">
            <a:spAutoFit/>
          </a:bodyPr>
          <a:lstStyle/>
          <a:p>
            <a:pPr algn="ctr">
              <a:lnSpc>
                <a:spcPct val="114000"/>
              </a:lnSpc>
            </a:pPr>
            <a:r>
              <a:rPr lang="ru-RU" sz="1600" b="1" dirty="0">
                <a:solidFill>
                  <a:schemeClr val="tx1">
                    <a:lumMod val="50000"/>
                  </a:schemeClr>
                </a:solidFill>
                <a:latin typeface="Microsoft Sans Serif" pitchFamily="34" charset="0"/>
                <a:cs typeface="Microsoft Sans Serif" pitchFamily="34" charset="0"/>
              </a:rPr>
              <a:t>Без уплаты процентов</a:t>
            </a:r>
          </a:p>
        </p:txBody>
      </p:sp>
      <p:sp>
        <p:nvSpPr>
          <p:cNvPr id="11" name="Скругленный прямоугольник 10"/>
          <p:cNvSpPr/>
          <p:nvPr/>
        </p:nvSpPr>
        <p:spPr>
          <a:xfrm>
            <a:off x="6876256" y="1844824"/>
            <a:ext cx="2152372" cy="723319"/>
          </a:xfrm>
          <a:prstGeom prst="roundRect">
            <a:avLst/>
          </a:prstGeom>
          <a:solidFill>
            <a:srgbClr val="FFD84B"/>
          </a:solidFill>
          <a:ln>
            <a:solidFill>
              <a:schemeClr val="tx2">
                <a:lumMod val="75000"/>
              </a:schemeClr>
            </a:solidFill>
          </a:ln>
        </p:spPr>
        <p:txBody>
          <a:bodyPr wrap="square">
            <a:spAutoFit/>
          </a:bodyPr>
          <a:lstStyle/>
          <a:p>
            <a:pPr algn="ctr">
              <a:lnSpc>
                <a:spcPct val="114000"/>
              </a:lnSpc>
            </a:pPr>
            <a:r>
              <a:rPr lang="ru-RU" sz="1600" b="1" dirty="0" smtClean="0">
                <a:solidFill>
                  <a:schemeClr val="tx1">
                    <a:lumMod val="50000"/>
                  </a:schemeClr>
                </a:solidFill>
                <a:latin typeface="Microsoft Sans Serif" pitchFamily="34" charset="0"/>
                <a:cs typeface="Microsoft Sans Serif" pitchFamily="34" charset="0"/>
              </a:rPr>
              <a:t>С уплатой </a:t>
            </a:r>
            <a:r>
              <a:rPr lang="ru-RU" sz="1600" b="1" dirty="0">
                <a:solidFill>
                  <a:schemeClr val="tx1">
                    <a:lumMod val="50000"/>
                  </a:schemeClr>
                </a:solidFill>
                <a:latin typeface="Microsoft Sans Serif" pitchFamily="34" charset="0"/>
                <a:cs typeface="Microsoft Sans Serif" pitchFamily="34" charset="0"/>
              </a:rPr>
              <a:t>процентов</a:t>
            </a:r>
          </a:p>
        </p:txBody>
      </p:sp>
      <p:sp>
        <p:nvSpPr>
          <p:cNvPr id="12" name="Скругленный прямоугольник 11"/>
          <p:cNvSpPr/>
          <p:nvPr/>
        </p:nvSpPr>
        <p:spPr>
          <a:xfrm>
            <a:off x="6948264" y="2780928"/>
            <a:ext cx="2088232" cy="1342812"/>
          </a:xfrm>
          <a:prstGeom prst="roundRect">
            <a:avLst/>
          </a:prstGeom>
          <a:solidFill>
            <a:srgbClr val="FFD84B"/>
          </a:solidFill>
          <a:ln>
            <a:solidFill>
              <a:schemeClr val="tx2">
                <a:lumMod val="75000"/>
              </a:schemeClr>
            </a:solidFill>
          </a:ln>
        </p:spPr>
        <p:txBody>
          <a:bodyPr wrap="square">
            <a:spAutoFit/>
          </a:bodyPr>
          <a:lstStyle/>
          <a:p>
            <a:pPr>
              <a:lnSpc>
                <a:spcPct val="114000"/>
              </a:lnSpc>
            </a:pPr>
            <a:r>
              <a:rPr lang="ru-RU" sz="1600" b="1" dirty="0">
                <a:solidFill>
                  <a:schemeClr val="tx1">
                    <a:lumMod val="50000"/>
                  </a:schemeClr>
                </a:solidFill>
                <a:latin typeface="Microsoft Sans Serif" pitchFamily="34" charset="0"/>
                <a:cs typeface="Microsoft Sans Serif" pitchFamily="34" charset="0"/>
              </a:rPr>
              <a:t>ввоз товаров для использования </a:t>
            </a:r>
            <a:br>
              <a:rPr lang="ru-RU" sz="1600" b="1" dirty="0">
                <a:solidFill>
                  <a:schemeClr val="tx1">
                    <a:lumMod val="50000"/>
                  </a:schemeClr>
                </a:solidFill>
                <a:latin typeface="Microsoft Sans Serif" pitchFamily="34" charset="0"/>
                <a:cs typeface="Microsoft Sans Serif" pitchFamily="34" charset="0"/>
              </a:rPr>
            </a:br>
            <a:r>
              <a:rPr lang="ru-RU" sz="1600" b="1" dirty="0">
                <a:solidFill>
                  <a:schemeClr val="tx1">
                    <a:lumMod val="50000"/>
                  </a:schemeClr>
                </a:solidFill>
                <a:latin typeface="Microsoft Sans Serif" pitchFamily="34" charset="0"/>
                <a:cs typeface="Microsoft Sans Serif" pitchFamily="34" charset="0"/>
              </a:rPr>
              <a:t>в промышленной переработке</a:t>
            </a:r>
          </a:p>
        </p:txBody>
      </p:sp>
    </p:spTree>
    <p:extLst>
      <p:ext uri="{BB962C8B-B14F-4D97-AF65-F5344CB8AC3E}">
        <p14:creationId xmlns:p14="http://schemas.microsoft.com/office/powerpoint/2010/main" xmlns="" val="9088727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720080"/>
          </a:xfrm>
        </p:spPr>
        <p:txBody>
          <a:bodyPr>
            <a:normAutofit fontScale="90000"/>
          </a:bodyPr>
          <a:lstStyle/>
          <a:p>
            <a:pPr>
              <a:defRPr/>
            </a:pPr>
            <a:r>
              <a:rPr lang="ru-RU" sz="2400" b="1" dirty="0" smtClean="0">
                <a:ln w="1905"/>
                <a:solidFill>
                  <a:schemeClr val="accent2">
                    <a:lumMod val="75000"/>
                  </a:schemeClr>
                </a:solidFill>
                <a:effectLst>
                  <a:innerShdw blurRad="69850" dist="43180" dir="5400000">
                    <a:srgbClr val="000000">
                      <a:alpha val="65000"/>
                    </a:srgbClr>
                  </a:innerShdw>
                </a:effectLst>
              </a:rPr>
              <a:t>ИЗМЕНЕНИЕ СРОКОВ УПЛАТЫ</a:t>
            </a:r>
            <a:br>
              <a:rPr lang="ru-RU" sz="2400" b="1" dirty="0" smtClean="0">
                <a:ln w="1905"/>
                <a:solidFill>
                  <a:schemeClr val="accent2">
                    <a:lumMod val="75000"/>
                  </a:schemeClr>
                </a:solidFill>
                <a:effectLst>
                  <a:innerShdw blurRad="69850" dist="43180" dir="5400000">
                    <a:srgbClr val="000000">
                      <a:alpha val="65000"/>
                    </a:srgbClr>
                  </a:innerShdw>
                </a:effectLst>
              </a:rPr>
            </a:br>
            <a:r>
              <a:rPr lang="ru-RU" sz="2400" b="1" u="sng" dirty="0" smtClean="0">
                <a:ln w="1905"/>
                <a:solidFill>
                  <a:srgbClr val="FF0000"/>
                </a:solidFill>
                <a:effectLst>
                  <a:innerShdw blurRad="69850" dist="43180" dir="5400000">
                    <a:srgbClr val="000000">
                      <a:alpha val="65000"/>
                    </a:srgbClr>
                  </a:innerShdw>
                </a:effectLst>
              </a:rPr>
              <a:t>ТАМОЖЕННЫХ ПОШЛИН</a:t>
            </a:r>
            <a:endParaRPr lang="ru-RU" sz="2400" b="1" dirty="0">
              <a:ln w="1905"/>
              <a:solidFill>
                <a:srgbClr val="FF0000"/>
              </a:soli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285750" y="1285875"/>
            <a:ext cx="8686800" cy="4857750"/>
          </a:xfrm>
        </p:spPr>
        <p:txBody>
          <a:bodyPr>
            <a:noAutofit/>
          </a:bodyPr>
          <a:lstStyle/>
          <a:p>
            <a:pPr marL="85725" indent="0" algn="just">
              <a:buFontTx/>
              <a:buNone/>
              <a:defRPr/>
            </a:pPr>
            <a:r>
              <a:rPr lang="ru-RU" sz="2400" dirty="0" smtClean="0">
                <a:latin typeface="Times New Roman" pitchFamily="18" charset="0"/>
                <a:cs typeface="Times New Roman" pitchFamily="18" charset="0"/>
              </a:rPr>
              <a:t>          </a:t>
            </a:r>
            <a:r>
              <a:rPr lang="ru-RU" sz="2400" dirty="0" smtClean="0">
                <a:solidFill>
                  <a:schemeClr val="tx1">
                    <a:lumMod val="50000"/>
                  </a:schemeClr>
                </a:solidFill>
                <a:latin typeface="Times New Roman" pitchFamily="18" charset="0"/>
                <a:cs typeface="Times New Roman" pitchFamily="18" charset="0"/>
              </a:rPr>
              <a:t>Отсрочка или рассрочка уплаты ввозных таможенных пошлин </a:t>
            </a:r>
            <a:r>
              <a:rPr lang="ru-RU" sz="2400" i="1" dirty="0" smtClean="0">
                <a:solidFill>
                  <a:srgbClr val="C00000"/>
                </a:solidFill>
                <a:latin typeface="Times New Roman" pitchFamily="18" charset="0"/>
                <a:cs typeface="Times New Roman" pitchFamily="18" charset="0"/>
              </a:rPr>
              <a:t>без уплаты процентов</a:t>
            </a:r>
            <a:r>
              <a:rPr lang="ru-RU" sz="2400" b="1" i="1" dirty="0" smtClean="0">
                <a:solidFill>
                  <a:srgbClr val="C00000"/>
                </a:solidFill>
                <a:latin typeface="Times New Roman" pitchFamily="18" charset="0"/>
                <a:cs typeface="Times New Roman" pitchFamily="18" charset="0"/>
              </a:rPr>
              <a:t> </a:t>
            </a:r>
            <a:r>
              <a:rPr lang="ru-RU" sz="2400" b="1" dirty="0" smtClean="0">
                <a:solidFill>
                  <a:schemeClr val="tx1">
                    <a:lumMod val="50000"/>
                  </a:schemeClr>
                </a:solidFill>
                <a:latin typeface="Times New Roman" pitchFamily="18" charset="0"/>
                <a:cs typeface="Times New Roman" pitchFamily="18" charset="0"/>
              </a:rPr>
              <a:t>на срок не более</a:t>
            </a:r>
            <a:r>
              <a:rPr lang="ru-RU" sz="2400" dirty="0" smtClean="0">
                <a:solidFill>
                  <a:schemeClr val="tx1">
                    <a:lumMod val="50000"/>
                  </a:schemeClr>
                </a:solidFill>
                <a:latin typeface="Times New Roman" pitchFamily="18" charset="0"/>
                <a:cs typeface="Times New Roman" pitchFamily="18" charset="0"/>
              </a:rPr>
              <a:t> </a:t>
            </a:r>
            <a:r>
              <a:rPr lang="ru-RU" sz="2400" b="1" dirty="0" smtClean="0">
                <a:solidFill>
                  <a:schemeClr val="tx1">
                    <a:lumMod val="50000"/>
                  </a:schemeClr>
                </a:solidFill>
                <a:latin typeface="Times New Roman" pitchFamily="18" charset="0"/>
                <a:cs typeface="Times New Roman" pitchFamily="18" charset="0"/>
              </a:rPr>
              <a:t>6 месяцев предоставляется </a:t>
            </a:r>
            <a:r>
              <a:rPr lang="ru-RU" sz="2400" dirty="0" smtClean="0">
                <a:solidFill>
                  <a:schemeClr val="tx1">
                    <a:lumMod val="50000"/>
                  </a:schemeClr>
                </a:solidFill>
                <a:latin typeface="Times New Roman" pitchFamily="18" charset="0"/>
                <a:cs typeface="Times New Roman" pitchFamily="18" charset="0"/>
              </a:rPr>
              <a:t>при наличии одного из следующих</a:t>
            </a:r>
            <a:r>
              <a:rPr lang="ru-RU" sz="2400" dirty="0" smtClean="0">
                <a:latin typeface="Times New Roman" pitchFamily="18" charset="0"/>
                <a:cs typeface="Times New Roman" pitchFamily="18" charset="0"/>
              </a:rPr>
              <a:t> </a:t>
            </a:r>
            <a:r>
              <a:rPr lang="ru-RU" sz="2400" b="1" u="sng" dirty="0" smtClean="0">
                <a:solidFill>
                  <a:srgbClr val="C00000"/>
                </a:solidFill>
                <a:latin typeface="Times New Roman" pitchFamily="18" charset="0"/>
                <a:cs typeface="Times New Roman" pitchFamily="18" charset="0"/>
              </a:rPr>
              <a:t>оснований (п.2 ст.59 ТК ЕАЭС)</a:t>
            </a:r>
            <a:r>
              <a:rPr lang="ru-RU" sz="2400" dirty="0" smtClean="0">
                <a:solidFill>
                  <a:srgbClr val="C00000"/>
                </a:solidFill>
                <a:latin typeface="Times New Roman" pitchFamily="18" charset="0"/>
                <a:cs typeface="Times New Roman" pitchFamily="18" charset="0"/>
              </a:rPr>
              <a:t>:</a:t>
            </a:r>
          </a:p>
          <a:p>
            <a:pPr marL="457200" indent="-457200" algn="just">
              <a:spcBef>
                <a:spcPts val="0"/>
              </a:spcBef>
              <a:buClr>
                <a:schemeClr val="accent6">
                  <a:lumMod val="50000"/>
                </a:schemeClr>
              </a:buClr>
              <a:buFontTx/>
              <a:buAutoNum type="arabicParenR"/>
              <a:defRPr/>
            </a:pPr>
            <a:r>
              <a:rPr lang="ru-RU" sz="2400" dirty="0" smtClean="0">
                <a:solidFill>
                  <a:schemeClr val="tx1">
                    <a:lumMod val="50000"/>
                  </a:schemeClr>
                </a:solidFill>
                <a:latin typeface="Times New Roman" pitchFamily="18" charset="0"/>
                <a:cs typeface="Times New Roman" pitchFamily="18" charset="0"/>
              </a:rPr>
              <a:t>причинение плательщику ввозных таможенных пошлин ущерба в результате стихийного бедствия, технологической катастрофы или иных обстоятельств непреодолимой силы;</a:t>
            </a:r>
          </a:p>
          <a:p>
            <a:pPr marL="457200" indent="-457200" algn="just">
              <a:spcBef>
                <a:spcPts val="0"/>
              </a:spcBef>
              <a:buClr>
                <a:schemeClr val="accent4">
                  <a:lumMod val="50000"/>
                </a:schemeClr>
              </a:buClr>
              <a:buFontTx/>
              <a:buAutoNum type="arabicParenR"/>
              <a:defRPr/>
            </a:pPr>
            <a:r>
              <a:rPr lang="ru-RU" sz="2400" dirty="0" smtClean="0">
                <a:solidFill>
                  <a:schemeClr val="tx1">
                    <a:lumMod val="50000"/>
                  </a:schemeClr>
                </a:solidFill>
                <a:latin typeface="Times New Roman" pitchFamily="18" charset="0"/>
                <a:cs typeface="Times New Roman" pitchFamily="18" charset="0"/>
              </a:rPr>
              <a:t>задержка плательщику ввозных таможенных пошлин финансирования из республиканского бюджета или оплаты  выполненного этим лицом государственного заказа;</a:t>
            </a:r>
          </a:p>
          <a:p>
            <a:pPr marL="457200" indent="-457200" algn="just">
              <a:spcBef>
                <a:spcPts val="0"/>
              </a:spcBef>
              <a:buClr>
                <a:schemeClr val="accent4">
                  <a:lumMod val="50000"/>
                </a:schemeClr>
              </a:buClr>
              <a:buFontTx/>
              <a:buAutoNum type="arabicParenR"/>
              <a:defRPr/>
            </a:pPr>
            <a:r>
              <a:rPr lang="ru-RU" sz="2400" dirty="0" smtClean="0">
                <a:solidFill>
                  <a:schemeClr val="tx1">
                    <a:lumMod val="50000"/>
                  </a:schemeClr>
                </a:solidFill>
                <a:latin typeface="Times New Roman" pitchFamily="18" charset="0"/>
                <a:cs typeface="Times New Roman" pitchFamily="18" charset="0"/>
              </a:rPr>
              <a:t>осуществление поставок в рамках международного договора Республики Беларусь;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ase_45057_158952_5"/>
          <p:cNvPicPr>
            <a:picLocks noGrp="1"/>
          </p:cNvPicPr>
          <p:nvPr>
            <p:ph idx="1"/>
          </p:nvPr>
        </p:nvPicPr>
        <p:blipFill>
          <a:blip r:embed="rId2" cstate="print"/>
          <a:srcRect/>
          <a:stretch>
            <a:fillRect/>
          </a:stretch>
        </p:blipFill>
        <p:spPr bwMode="auto">
          <a:xfrm>
            <a:off x="0" y="0"/>
            <a:ext cx="6300192" cy="6858000"/>
          </a:xfrm>
          <a:prstGeom prst="rect">
            <a:avLst/>
          </a:prstGeom>
          <a:noFill/>
          <a:ln w="9525">
            <a:noFill/>
            <a:miter lim="800000"/>
            <a:headEnd/>
            <a:tailEnd/>
          </a:ln>
        </p:spPr>
      </p:pic>
      <p:sp>
        <p:nvSpPr>
          <p:cNvPr id="5" name="Прямоугольник 4"/>
          <p:cNvSpPr/>
          <p:nvPr/>
        </p:nvSpPr>
        <p:spPr>
          <a:xfrm>
            <a:off x="6300192" y="0"/>
            <a:ext cx="2843808" cy="5355312"/>
          </a:xfrm>
          <a:prstGeom prst="rect">
            <a:avLst/>
          </a:prstGeom>
        </p:spPr>
        <p:txBody>
          <a:bodyPr wrap="square">
            <a:spAutoFit/>
          </a:bodyPr>
          <a:lstStyle/>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i="1" dirty="0" smtClean="0"/>
              <a:t>УТВЕРЖДЕНА                                         Решением Коллегии                                         Евразийской экономической комиссии от </a:t>
            </a:r>
            <a:r>
              <a:rPr lang="ru-RU" b="1" i="1" dirty="0" smtClean="0"/>
              <a:t>7 ноября 2017 г. N 137</a:t>
            </a:r>
          </a:p>
          <a:p>
            <a:endParaRPr lang="ru-RU" dirty="0" smtClean="0"/>
          </a:p>
        </p:txBody>
      </p:sp>
      <p:sp>
        <p:nvSpPr>
          <p:cNvPr id="6" name="Прямоугольник 5"/>
          <p:cNvSpPr/>
          <p:nvPr/>
        </p:nvSpPr>
        <p:spPr>
          <a:xfrm flipH="1">
            <a:off x="6300191" y="0"/>
            <a:ext cx="2843807" cy="3693319"/>
          </a:xfrm>
          <a:prstGeom prst="rect">
            <a:avLst/>
          </a:prstGeom>
        </p:spPr>
        <p:txBody>
          <a:bodyPr wrap="square">
            <a:spAutoFit/>
          </a:bodyPr>
          <a:lstStyle/>
          <a:p>
            <a:pPr algn="ctr"/>
            <a:endParaRPr lang="ru-RU" b="1" dirty="0" smtClean="0"/>
          </a:p>
          <a:p>
            <a:pPr algn="ctr"/>
            <a:endParaRPr lang="ru-RU" b="1" dirty="0" smtClean="0"/>
          </a:p>
          <a:p>
            <a:pPr algn="ctr"/>
            <a:r>
              <a:rPr lang="ru-RU" b="1" dirty="0" smtClean="0"/>
              <a:t>ФОРМА и ПОРЯДОК заполнения</a:t>
            </a:r>
          </a:p>
          <a:p>
            <a:pPr algn="ctr"/>
            <a:r>
              <a:rPr lang="ru-RU" b="1" dirty="0" smtClean="0"/>
              <a:t> расчета таможенных пошлин, налогов, специальных, антидемпинговых, компенсационных пошлин </a:t>
            </a:r>
          </a:p>
          <a:p>
            <a:pPr algn="ctr"/>
            <a:endParaRPr lang="ru-RU" b="1" dirty="0" smtClean="0"/>
          </a:p>
          <a:p>
            <a:pPr algn="ctr"/>
            <a:endParaRPr lang="ru-RU" b="1" dirty="0" smtClean="0"/>
          </a:p>
          <a:p>
            <a:pPr algn="ctr"/>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285750" y="1071563"/>
            <a:ext cx="8686800" cy="5357812"/>
          </a:xfrm>
        </p:spPr>
        <p:txBody>
          <a:bodyPr/>
          <a:lstStyle/>
          <a:p>
            <a:pPr marL="457200" indent="-457200">
              <a:buClr>
                <a:srgbClr val="000000"/>
              </a:buClr>
              <a:buNone/>
            </a:pPr>
            <a:r>
              <a:rPr lang="ru-RU" sz="2300" dirty="0" smtClean="0">
                <a:solidFill>
                  <a:schemeClr val="tx1">
                    <a:lumMod val="50000"/>
                  </a:schemeClr>
                </a:solidFill>
                <a:latin typeface="Times New Roman" pitchFamily="18" charset="0"/>
                <a:cs typeface="Times New Roman" pitchFamily="18" charset="0"/>
              </a:rPr>
              <a:t>4)   ввоз организациями, осуществляющими сельскохозяйственную деятельность либо поставки для указанных организаций, посадочного или посевного материала, средств защиты растений, сельскохозяйственной техники, объектов племенного животноводства, племенной продукции (материала),продуктов, используемых для кормления животных. </a:t>
            </a:r>
            <a:r>
              <a:rPr lang="ru-RU" sz="2300" i="1" dirty="0" smtClean="0">
                <a:solidFill>
                  <a:schemeClr val="tx1">
                    <a:lumMod val="50000"/>
                  </a:schemeClr>
                </a:solidFill>
                <a:latin typeface="Times New Roman" pitchFamily="18" charset="0"/>
                <a:cs typeface="Times New Roman" pitchFamily="18" charset="0"/>
              </a:rPr>
              <a:t>До определения Комиссией перечня товаров </a:t>
            </a:r>
            <a:r>
              <a:rPr lang="ru-RU" altLang="ru-RU" sz="2400" i="1" dirty="0" smtClean="0">
                <a:solidFill>
                  <a:srgbClr val="C00000"/>
                </a:solidFill>
                <a:latin typeface="Times New Roman" panose="02020603050405020304" pitchFamily="18" charset="0"/>
                <a:cs typeface="Times New Roman" panose="02020603050405020304" pitchFamily="18" charset="0"/>
              </a:rPr>
              <a:t>( п.1ст.448-переходные положения к ст.59 ТК ЕАЭС</a:t>
            </a:r>
            <a:endParaRPr lang="ru-RU" sz="2300" dirty="0" smtClean="0">
              <a:solidFill>
                <a:schemeClr val="tx1">
                  <a:lumMod val="50000"/>
                </a:schemeClr>
              </a:solidFill>
              <a:latin typeface="Times New Roman" pitchFamily="18" charset="0"/>
              <a:cs typeface="Times New Roman" pitchFamily="18" charset="0"/>
            </a:endParaRPr>
          </a:p>
          <a:p>
            <a:pPr marL="457200" indent="-457200">
              <a:buClr>
                <a:srgbClr val="000000"/>
              </a:buClr>
              <a:buFontTx/>
              <a:buAutoNum type="arabicParenR" startAt="5"/>
            </a:pPr>
            <a:endParaRPr lang="ru-RU" sz="2300" dirty="0" smtClean="0">
              <a:latin typeface="Times New Roman" pitchFamily="18" charset="0"/>
              <a:cs typeface="Times New Roman" pitchFamily="18" charset="0"/>
              <a:hlinkClick r:id="rId2"/>
            </a:endParaRPr>
          </a:p>
          <a:p>
            <a:pPr marL="457200" indent="-457200">
              <a:buClr>
                <a:srgbClr val="000000"/>
              </a:buClr>
              <a:buFontTx/>
              <a:buAutoNum type="arabicParenR" startAt="5"/>
            </a:pPr>
            <a:r>
              <a:rPr lang="ru-RU" sz="2300" dirty="0" smtClean="0">
                <a:solidFill>
                  <a:schemeClr val="tx2">
                    <a:lumMod val="50000"/>
                  </a:schemeClr>
                </a:solidFill>
                <a:latin typeface="Times New Roman" pitchFamily="18" charset="0"/>
                <a:cs typeface="Times New Roman" pitchFamily="18" charset="0"/>
              </a:rPr>
              <a:t>иные основания, определяемые Комиссией. </a:t>
            </a:r>
          </a:p>
        </p:txBody>
      </p:sp>
      <p:sp>
        <p:nvSpPr>
          <p:cNvPr id="4" name="Заголовок 1"/>
          <p:cNvSpPr txBox="1">
            <a:spLocks/>
          </p:cNvSpPr>
          <p:nvPr/>
        </p:nvSpPr>
        <p:spPr>
          <a:xfrm>
            <a:off x="285720" y="357166"/>
            <a:ext cx="8686800" cy="739552"/>
          </a:xfrm>
          <a:prstGeom prst="rect">
            <a:avLst/>
          </a:prstGeom>
        </p:spPr>
        <p:txBody>
          <a:bodyPr anchor="ctr">
            <a:normAutofit/>
          </a:bodyPr>
          <a:lstStyle/>
          <a:p>
            <a:pPr algn="ctr" fontAlgn="auto">
              <a:spcAft>
                <a:spcPts val="0"/>
              </a:spcAft>
              <a:defRPr/>
            </a:pPr>
            <a:r>
              <a:rPr lang="ru-RU" sz="2400" b="1" dirty="0">
                <a:ln w="1905"/>
                <a:solidFill>
                  <a:srgbClr val="C00000"/>
                </a:solidFill>
                <a:effectLst>
                  <a:innerShdw blurRad="69850" dist="43180" dir="5400000">
                    <a:srgbClr val="000000">
                      <a:alpha val="65000"/>
                    </a:srgbClr>
                  </a:innerShdw>
                </a:effectLst>
                <a:latin typeface="+mj-lt"/>
                <a:ea typeface="+mj-ea"/>
                <a:cs typeface="+mj-cs"/>
              </a:rPr>
              <a:t>ОСНОВАНИЯ (ПРОДОЛЖЕНИЕ)</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107504" y="1268760"/>
            <a:ext cx="8865046" cy="4248471"/>
          </a:xfrm>
        </p:spPr>
        <p:txBody>
          <a:bodyPr anchor="t">
            <a:noAutofit/>
          </a:bodyPr>
          <a:lstStyle/>
          <a:p>
            <a:pPr marL="457200" indent="-457200">
              <a:buClr>
                <a:srgbClr val="000000"/>
              </a:buClr>
              <a:buNone/>
            </a:pPr>
            <a:r>
              <a:rPr lang="ru-RU" sz="2000" dirty="0" smtClean="0">
                <a:solidFill>
                  <a:schemeClr val="tx1">
                    <a:lumMod val="50000"/>
                  </a:schemeClr>
                </a:solidFill>
                <a:latin typeface="Times New Roman" pitchFamily="18" charset="0"/>
                <a:cs typeface="Times New Roman" pitchFamily="18" charset="0"/>
              </a:rPr>
              <a:t>	 </a:t>
            </a:r>
          </a:p>
          <a:p>
            <a:pPr marL="457200" indent="-457200">
              <a:buClr>
                <a:srgbClr val="000000"/>
              </a:buClr>
              <a:buNone/>
            </a:pPr>
            <a:r>
              <a:rPr lang="ru-RU" sz="2000" dirty="0" smtClean="0">
                <a:solidFill>
                  <a:schemeClr val="tx1">
                    <a:lumMod val="50000"/>
                  </a:schemeClr>
                </a:solidFill>
                <a:latin typeface="Times New Roman" pitchFamily="18" charset="0"/>
                <a:cs typeface="Times New Roman" pitchFamily="18" charset="0"/>
              </a:rPr>
              <a:t>             </a:t>
            </a:r>
            <a:r>
              <a:rPr lang="ru-RU" sz="2300" dirty="0" smtClean="0">
                <a:solidFill>
                  <a:schemeClr val="tx1">
                    <a:lumMod val="50000"/>
                  </a:schemeClr>
                </a:solidFill>
                <a:latin typeface="Times New Roman" pitchFamily="18" charset="0"/>
                <a:cs typeface="Times New Roman" pitchFamily="18" charset="0"/>
              </a:rPr>
              <a:t>Отсрочка или рассрочка уплаты ввозных таможенных пошлин </a:t>
            </a:r>
            <a:r>
              <a:rPr lang="ru-RU" sz="2300" i="1" dirty="0" smtClean="0">
                <a:solidFill>
                  <a:srgbClr val="C00000"/>
                </a:solidFill>
                <a:latin typeface="Times New Roman" pitchFamily="18" charset="0"/>
                <a:cs typeface="Times New Roman" pitchFamily="18" charset="0"/>
              </a:rPr>
              <a:t>с уплатой процентов в соответствии со ст.60</a:t>
            </a:r>
            <a:r>
              <a:rPr lang="ru-RU" sz="2300" b="1" i="1" dirty="0" smtClean="0">
                <a:solidFill>
                  <a:srgbClr val="C00000"/>
                </a:solidFill>
                <a:latin typeface="Times New Roman" pitchFamily="18" charset="0"/>
                <a:cs typeface="Times New Roman" pitchFamily="18" charset="0"/>
              </a:rPr>
              <a:t> </a:t>
            </a:r>
            <a:r>
              <a:rPr lang="ru-RU" sz="2300" b="1" dirty="0" smtClean="0">
                <a:solidFill>
                  <a:schemeClr val="tx1">
                    <a:lumMod val="50000"/>
                  </a:schemeClr>
                </a:solidFill>
                <a:latin typeface="Times New Roman" pitchFamily="18" charset="0"/>
                <a:cs typeface="Times New Roman" pitchFamily="18" charset="0"/>
              </a:rPr>
              <a:t>на срок не более</a:t>
            </a:r>
            <a:r>
              <a:rPr lang="ru-RU" sz="2300" dirty="0" smtClean="0">
                <a:solidFill>
                  <a:schemeClr val="tx1">
                    <a:lumMod val="50000"/>
                  </a:schemeClr>
                </a:solidFill>
                <a:latin typeface="Times New Roman" pitchFamily="18" charset="0"/>
                <a:cs typeface="Times New Roman" pitchFamily="18" charset="0"/>
              </a:rPr>
              <a:t> </a:t>
            </a:r>
            <a:r>
              <a:rPr lang="ru-RU" sz="2300" b="1" dirty="0" smtClean="0">
                <a:solidFill>
                  <a:schemeClr val="tx1">
                    <a:lumMod val="50000"/>
                  </a:schemeClr>
                </a:solidFill>
                <a:latin typeface="Times New Roman" pitchFamily="18" charset="0"/>
                <a:cs typeface="Times New Roman" pitchFamily="18" charset="0"/>
              </a:rPr>
              <a:t>6 месяцев предоставляется </a:t>
            </a:r>
            <a:r>
              <a:rPr lang="ru-RU" sz="2300" dirty="0" smtClean="0">
                <a:solidFill>
                  <a:schemeClr val="tx1">
                    <a:lumMod val="50000"/>
                  </a:schemeClr>
                </a:solidFill>
                <a:latin typeface="Times New Roman" pitchFamily="18" charset="0"/>
                <a:cs typeface="Times New Roman" pitchFamily="18" charset="0"/>
              </a:rPr>
              <a:t>при наличии такого </a:t>
            </a:r>
            <a:r>
              <a:rPr lang="ru-RU" sz="2300" b="1" dirty="0" smtClean="0">
                <a:solidFill>
                  <a:srgbClr val="C00000"/>
                </a:solidFill>
                <a:latin typeface="Times New Roman" pitchFamily="18" charset="0"/>
                <a:cs typeface="Times New Roman" pitchFamily="18" charset="0"/>
              </a:rPr>
              <a:t>основания, как: </a:t>
            </a:r>
            <a:r>
              <a:rPr lang="ru-RU" sz="2300" b="1" u="sng" dirty="0" smtClean="0">
                <a:solidFill>
                  <a:srgbClr val="C00000"/>
                </a:solidFill>
                <a:latin typeface="Times New Roman" pitchFamily="18" charset="0"/>
                <a:cs typeface="Times New Roman" pitchFamily="18" charset="0"/>
              </a:rPr>
              <a:t>(п.3 ст.59 ТК ЕАЭС, </a:t>
            </a:r>
            <a:r>
              <a:rPr lang="ru-RU" sz="2300" i="1" u="sng" dirty="0" smtClean="0">
                <a:solidFill>
                  <a:srgbClr val="C00000"/>
                </a:solidFill>
                <a:latin typeface="Times New Roman" pitchFamily="18" charset="0"/>
                <a:cs typeface="Times New Roman" pitchFamily="18" charset="0"/>
              </a:rPr>
              <a:t>до</a:t>
            </a:r>
            <a:r>
              <a:rPr lang="ru-RU" sz="2300" b="1" u="sng" dirty="0" smtClean="0">
                <a:solidFill>
                  <a:srgbClr val="C00000"/>
                </a:solidFill>
                <a:latin typeface="Times New Roman" pitchFamily="18" charset="0"/>
                <a:cs typeface="Times New Roman" pitchFamily="18" charset="0"/>
              </a:rPr>
              <a:t> </a:t>
            </a:r>
            <a:r>
              <a:rPr lang="ru-RU" sz="2300" i="1" u="sng" dirty="0" smtClean="0">
                <a:solidFill>
                  <a:srgbClr val="C00000"/>
                </a:solidFill>
                <a:latin typeface="Times New Roman" pitchFamily="18" charset="0"/>
                <a:cs typeface="Times New Roman" pitchFamily="18" charset="0"/>
              </a:rPr>
              <a:t>определения Комиссией перечня товаров- </a:t>
            </a:r>
            <a:r>
              <a:rPr lang="ru-RU" sz="2300" b="1" u="sng" dirty="0" smtClean="0">
                <a:solidFill>
                  <a:srgbClr val="C00000"/>
                </a:solidFill>
                <a:latin typeface="Times New Roman" pitchFamily="18" charset="0"/>
                <a:cs typeface="Times New Roman" pitchFamily="18" charset="0"/>
              </a:rPr>
              <a:t>подп.7, п.1 ст.6 Соглашения</a:t>
            </a:r>
            <a:r>
              <a:rPr lang="ru-RU" sz="2300" u="sng" dirty="0" smtClean="0">
                <a:solidFill>
                  <a:srgbClr val="C00000"/>
                </a:solidFill>
                <a:latin typeface="Times New Roman" pitchFamily="18" charset="0"/>
                <a:cs typeface="Times New Roman" pitchFamily="18" charset="0"/>
              </a:rPr>
              <a:t>)</a:t>
            </a:r>
            <a:r>
              <a:rPr lang="ru-RU" sz="2300" dirty="0" smtClean="0">
                <a:solidFill>
                  <a:srgbClr val="C00000"/>
                </a:solidFill>
                <a:latin typeface="Times New Roman" pitchFamily="18" charset="0"/>
                <a:cs typeface="Times New Roman" pitchFamily="18" charset="0"/>
              </a:rPr>
              <a:t>:</a:t>
            </a:r>
          </a:p>
          <a:p>
            <a:pPr marL="457200" indent="-457200">
              <a:buClr>
                <a:srgbClr val="000000"/>
              </a:buClr>
              <a:buNone/>
            </a:pPr>
            <a:endParaRPr lang="ru-RU" sz="2300" dirty="0" smtClean="0">
              <a:latin typeface="Times New Roman" pitchFamily="18" charset="0"/>
              <a:cs typeface="Times New Roman" pitchFamily="18" charset="0"/>
              <a:hlinkClick r:id="rId2"/>
            </a:endParaRPr>
          </a:p>
          <a:p>
            <a:pPr marL="457200" indent="-457200">
              <a:buClr>
                <a:srgbClr val="000000"/>
              </a:buClr>
              <a:buFont typeface="+mj-lt"/>
              <a:buAutoNum type="arabicParenR"/>
            </a:pPr>
            <a:r>
              <a:rPr lang="ru-RU" sz="2300" dirty="0" smtClean="0">
                <a:solidFill>
                  <a:schemeClr val="tx1">
                    <a:lumMod val="50000"/>
                  </a:schemeClr>
                </a:solidFill>
                <a:latin typeface="Times New Roman" pitchFamily="18" charset="0"/>
                <a:cs typeface="Times New Roman" pitchFamily="18" charset="0"/>
              </a:rPr>
              <a:t>ввоз на таможенную территорию Союза товаров для использования в промышленной переработке, в том числе сырья, материалов, технологического оборудования, комплектующих и запасных частей к нему. </a:t>
            </a:r>
          </a:p>
        </p:txBody>
      </p:sp>
      <p:sp>
        <p:nvSpPr>
          <p:cNvPr id="4" name="Заголовок 1"/>
          <p:cNvSpPr txBox="1">
            <a:spLocks/>
          </p:cNvSpPr>
          <p:nvPr/>
        </p:nvSpPr>
        <p:spPr>
          <a:xfrm>
            <a:off x="285720" y="357166"/>
            <a:ext cx="8686800" cy="739552"/>
          </a:xfrm>
          <a:prstGeom prst="rect">
            <a:avLst/>
          </a:prstGeom>
        </p:spPr>
        <p:txBody>
          <a:bodyPr anchor="ctr">
            <a:normAutofit/>
          </a:bodyPr>
          <a:lstStyle/>
          <a:p>
            <a:pPr algn="ctr" fontAlgn="auto">
              <a:spcAft>
                <a:spcPts val="0"/>
              </a:spcAft>
              <a:defRPr/>
            </a:pPr>
            <a:endParaRPr lang="ru-RU" sz="2400" b="1" dirty="0">
              <a:ln w="1905"/>
              <a:solidFill>
                <a:srgbClr val="C00000"/>
              </a:solidFill>
              <a:effectLst>
                <a:innerShdw blurRad="69850" dist="43180" dir="5400000">
                  <a:srgbClr val="000000">
                    <a:alpha val="65000"/>
                  </a:srgbClr>
                </a:innerShdw>
              </a:effectLst>
              <a:latin typeface="+mj-lt"/>
              <a:ea typeface="+mj-ea"/>
              <a:cs typeface="+mj-cs"/>
            </a:endParaRPr>
          </a:p>
        </p:txBody>
      </p:sp>
      <p:sp>
        <p:nvSpPr>
          <p:cNvPr id="5" name="Прямоугольник 4"/>
          <p:cNvSpPr/>
          <p:nvPr/>
        </p:nvSpPr>
        <p:spPr>
          <a:xfrm>
            <a:off x="179512" y="260649"/>
            <a:ext cx="8640960" cy="830997"/>
          </a:xfrm>
          <a:prstGeom prst="rect">
            <a:avLst/>
          </a:prstGeom>
        </p:spPr>
        <p:txBody>
          <a:bodyPr wrap="square">
            <a:spAutoFit/>
          </a:bodyPr>
          <a:lstStyle/>
          <a:p>
            <a:r>
              <a:rPr lang="ru-RU" sz="2400" b="1" dirty="0" smtClean="0">
                <a:ln w="1905"/>
                <a:solidFill>
                  <a:schemeClr val="accent2">
                    <a:lumMod val="75000"/>
                  </a:schemeClr>
                </a:solidFill>
                <a:effectLst>
                  <a:innerShdw blurRad="69850" dist="43180" dir="5400000">
                    <a:srgbClr val="000000">
                      <a:alpha val="65000"/>
                    </a:srgbClr>
                  </a:innerShdw>
                </a:effectLst>
              </a:rPr>
              <a:t>ИЗМЕНЕНИЕ СРОКОВ УПЛАТЫ</a:t>
            </a:r>
            <a:br>
              <a:rPr lang="ru-RU" sz="2400" b="1" dirty="0" smtClean="0">
                <a:ln w="1905"/>
                <a:solidFill>
                  <a:schemeClr val="accent2">
                    <a:lumMod val="75000"/>
                  </a:schemeClr>
                </a:solidFill>
                <a:effectLst>
                  <a:innerShdw blurRad="69850" dist="43180" dir="5400000">
                    <a:srgbClr val="000000">
                      <a:alpha val="65000"/>
                    </a:srgbClr>
                  </a:innerShdw>
                </a:effectLst>
              </a:rPr>
            </a:br>
            <a:r>
              <a:rPr lang="ru-RU" sz="2400" b="1" u="sng" dirty="0" smtClean="0">
                <a:ln w="1905"/>
                <a:solidFill>
                  <a:srgbClr val="FF0000"/>
                </a:solidFill>
                <a:effectLst>
                  <a:innerShdw blurRad="69850" dist="43180" dir="5400000">
                    <a:srgbClr val="000000">
                      <a:alpha val="65000"/>
                    </a:srgbClr>
                  </a:innerShdw>
                </a:effectLst>
              </a:rPr>
              <a:t>ТАМОЖЕННЫХ ПОШЛИН</a:t>
            </a:r>
            <a:endParaRPr lang="ru-RU"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defRPr/>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ИЗМЕНЕНИЕ СРОКОВ УПЛАТЫ </a:t>
            </a:r>
            <a:r>
              <a:rPr lang="ru-RU" sz="2400" b="1" u="sng" dirty="0" smtClean="0">
                <a:ln w="1905"/>
                <a:solidFill>
                  <a:srgbClr val="FF0000"/>
                </a:solidFill>
                <a:effectLst>
                  <a:innerShdw blurRad="69850" dist="43180" dir="5400000">
                    <a:srgbClr val="000000">
                      <a:alpha val="65000"/>
                    </a:srgbClr>
                  </a:innerShdw>
                </a:effectLst>
              </a:rPr>
              <a:t>НАЛОГОВ (Акцизы, НДС)</a:t>
            </a:r>
            <a:br>
              <a:rPr lang="ru-RU" sz="2400" b="1" u="sng" dirty="0" smtClean="0">
                <a:ln w="1905"/>
                <a:solidFill>
                  <a:srgbClr val="FF0000"/>
                </a:solidFill>
                <a:effectLst>
                  <a:innerShdw blurRad="69850" dist="43180" dir="5400000">
                    <a:srgbClr val="000000">
                      <a:alpha val="65000"/>
                    </a:srgbClr>
                  </a:innerShdw>
                </a:effectLst>
              </a:rPr>
            </a:br>
            <a:r>
              <a:rPr lang="ru-RU" sz="2400" b="1" u="sng" dirty="0" smtClean="0">
                <a:ln w="1905"/>
                <a:solidFill>
                  <a:srgbClr val="FF0000"/>
                </a:solidFill>
                <a:effectLst>
                  <a:innerShdw blurRad="69850" dist="43180" dir="5400000">
                    <a:srgbClr val="000000">
                      <a:alpha val="65000"/>
                    </a:srgbClr>
                  </a:innerShdw>
                </a:effectLst>
              </a:rPr>
              <a:t>ЗАКОН  РБ «О ТАМОЖЕННОМ РЕГУЛИРОВАНИИ В РБ» гл. 13 </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Содержимое 3"/>
          <p:cNvGraphicFramePr>
            <a:graphicFrameLocks noGrp="1"/>
          </p:cNvGraphicFramePr>
          <p:nvPr>
            <p:ph idx="1"/>
          </p:nvPr>
        </p:nvGraphicFramePr>
        <p:xfrm>
          <a:off x="323528" y="980728"/>
          <a:ext cx="8577554" cy="542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96944" cy="1728193"/>
          </a:xfrm>
        </p:spPr>
        <p:txBody>
          <a:bodyPr>
            <a:normAutofit/>
          </a:bodyPr>
          <a:lstStyle/>
          <a:p>
            <a:pPr>
              <a:defRPr/>
            </a:pP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Изменение сроков уплаты </a:t>
            </a:r>
            <a:r>
              <a:rPr lang="ru-RU" sz="2800" b="1" u="sng" dirty="0" smtClean="0">
                <a:ln w="1905"/>
                <a:solidFill>
                  <a:srgbClr val="FF0000"/>
                </a:solidFill>
                <a:effectLst>
                  <a:innerShdw blurRad="69850" dist="43180" dir="5400000">
                    <a:srgbClr val="000000">
                      <a:alpha val="65000"/>
                    </a:srgbClr>
                  </a:innerShdw>
                </a:effectLst>
              </a:rPr>
              <a:t>налогов</a:t>
            </a:r>
            <a:br>
              <a:rPr lang="ru-RU" sz="2800" b="1" u="sng" dirty="0" smtClean="0">
                <a:ln w="1905"/>
                <a:solidFill>
                  <a:srgbClr val="FF0000"/>
                </a:solidFill>
                <a:effectLst>
                  <a:innerShdw blurRad="69850" dist="43180" dir="5400000">
                    <a:srgbClr val="000000">
                      <a:alpha val="65000"/>
                    </a:srgbClr>
                  </a:innerShdw>
                </a:effectLst>
              </a:rPr>
            </a:br>
            <a:r>
              <a:rPr lang="ru-RU" sz="2800" b="1" u="sng" dirty="0" smtClean="0">
                <a:ln w="1905"/>
                <a:solidFill>
                  <a:srgbClr val="FF0000"/>
                </a:solidFill>
                <a:effectLst>
                  <a:innerShdw blurRad="69850" dist="43180" dir="5400000">
                    <a:srgbClr val="000000">
                      <a:alpha val="65000"/>
                    </a:srgbClr>
                  </a:innerShdw>
                </a:effectLst>
              </a:rPr>
              <a:t>ст.106 Закона о ТР</a:t>
            </a:r>
            <a:endParaRPr lang="ru-RU" sz="2800" b="1" dirty="0">
              <a:ln w="1905"/>
              <a:solidFill>
                <a:srgbClr val="FF0000"/>
              </a:soli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395537" y="2132856"/>
            <a:ext cx="8505576" cy="3867894"/>
          </a:xfrm>
        </p:spPr>
        <p:txBody>
          <a:bodyPr>
            <a:normAutofit fontScale="25000" lnSpcReduction="20000"/>
          </a:bodyPr>
          <a:lstStyle/>
          <a:p>
            <a:pPr algn="just">
              <a:buFontTx/>
              <a:buNone/>
              <a:defRPr/>
            </a:pPr>
            <a:r>
              <a:rPr lang="ru-RU" dirty="0" smtClean="0"/>
              <a:t>	 	</a:t>
            </a:r>
            <a:r>
              <a:rPr lang="ru-RU" sz="9600" dirty="0" smtClean="0">
                <a:solidFill>
                  <a:schemeClr val="tx1">
                    <a:lumMod val="50000"/>
                  </a:schemeClr>
                </a:solidFill>
                <a:latin typeface="Times New Roman" pitchFamily="18" charset="0"/>
                <a:cs typeface="Times New Roman" pitchFamily="18" charset="0"/>
              </a:rPr>
              <a:t>Отсрочка и (или) рассрочка </a:t>
            </a:r>
            <a:r>
              <a:rPr lang="ru-RU" sz="9600" smtClean="0">
                <a:solidFill>
                  <a:schemeClr val="tx1">
                    <a:lumMod val="50000"/>
                  </a:schemeClr>
                </a:solidFill>
                <a:latin typeface="Times New Roman" pitchFamily="18" charset="0"/>
                <a:cs typeface="Times New Roman" pitchFamily="18" charset="0"/>
              </a:rPr>
              <a:t>уплаты налогов </a:t>
            </a:r>
            <a:r>
              <a:rPr lang="ru-RU" sz="9600" dirty="0" smtClean="0">
                <a:solidFill>
                  <a:schemeClr val="tx1">
                    <a:lumMod val="50000"/>
                  </a:schemeClr>
                </a:solidFill>
                <a:latin typeface="Times New Roman" pitchFamily="18" charset="0"/>
                <a:cs typeface="Times New Roman" pitchFamily="18" charset="0"/>
              </a:rPr>
              <a:t>предоставляются </a:t>
            </a:r>
            <a:r>
              <a:rPr lang="ru-RU" sz="9600" u="sng" dirty="0" smtClean="0">
                <a:solidFill>
                  <a:schemeClr val="tx1">
                    <a:lumMod val="50000"/>
                  </a:schemeClr>
                </a:solidFill>
                <a:latin typeface="Times New Roman" pitchFamily="18" charset="0"/>
                <a:cs typeface="Times New Roman" pitchFamily="18" charset="0"/>
              </a:rPr>
              <a:t>организации или индивидуальному предпринимателю</a:t>
            </a:r>
            <a:r>
              <a:rPr lang="ru-RU" sz="9600" b="1" dirty="0" smtClean="0">
                <a:solidFill>
                  <a:schemeClr val="tx1">
                    <a:lumMod val="50000"/>
                  </a:schemeClr>
                </a:solidFill>
                <a:latin typeface="Times New Roman" pitchFamily="18" charset="0"/>
                <a:cs typeface="Times New Roman" pitchFamily="18" charset="0"/>
              </a:rPr>
              <a:t> </a:t>
            </a:r>
            <a:r>
              <a:rPr lang="ru-RU" sz="9600" dirty="0" smtClean="0">
                <a:solidFill>
                  <a:schemeClr val="tx1">
                    <a:lumMod val="50000"/>
                  </a:schemeClr>
                </a:solidFill>
                <a:latin typeface="Times New Roman" pitchFamily="18" charset="0"/>
                <a:cs typeface="Times New Roman" pitchFamily="18" charset="0"/>
              </a:rPr>
              <a:t>- плательщику таможенных платежей по следующим</a:t>
            </a:r>
            <a:r>
              <a:rPr lang="ru-RU" sz="9600" dirty="0" smtClean="0">
                <a:latin typeface="Times New Roman" pitchFamily="18" charset="0"/>
                <a:cs typeface="Times New Roman" pitchFamily="18" charset="0"/>
              </a:rPr>
              <a:t> </a:t>
            </a:r>
            <a:r>
              <a:rPr lang="ru-RU" sz="9600" b="1" dirty="0" smtClean="0">
                <a:solidFill>
                  <a:srgbClr val="C00000"/>
                </a:solidFill>
                <a:latin typeface="Times New Roman" pitchFamily="18" charset="0"/>
                <a:cs typeface="Times New Roman" pitchFamily="18" charset="0"/>
              </a:rPr>
              <a:t>основаниям</a:t>
            </a:r>
            <a:r>
              <a:rPr lang="ru-RU" sz="9600" dirty="0" smtClean="0">
                <a:solidFill>
                  <a:srgbClr val="C00000"/>
                </a:solidFill>
                <a:latin typeface="Times New Roman" pitchFamily="18" charset="0"/>
                <a:cs typeface="Times New Roman" pitchFamily="18" charset="0"/>
              </a:rPr>
              <a:t>:</a:t>
            </a:r>
          </a:p>
          <a:p>
            <a:pPr algn="just">
              <a:buFontTx/>
              <a:buNone/>
              <a:defRPr/>
            </a:pPr>
            <a:endParaRPr lang="ru-RU" sz="9600" dirty="0" smtClean="0">
              <a:latin typeface="Times New Roman" pitchFamily="18" charset="0"/>
              <a:cs typeface="Times New Roman" pitchFamily="18" charset="0"/>
            </a:endParaRPr>
          </a:p>
          <a:p>
            <a:pPr marL="361950" indent="-361950">
              <a:buClr>
                <a:schemeClr val="accent6">
                  <a:lumMod val="50000"/>
                </a:schemeClr>
              </a:buClr>
              <a:buSzPct val="100000"/>
              <a:buFont typeface="+mj-lt"/>
              <a:buAutoNum type="arabicParenR"/>
              <a:defRPr/>
            </a:pPr>
            <a:r>
              <a:rPr lang="ru-RU" sz="9600" dirty="0" smtClean="0">
                <a:solidFill>
                  <a:schemeClr val="tx1">
                    <a:lumMod val="50000"/>
                  </a:schemeClr>
                </a:solidFill>
                <a:latin typeface="Times New Roman" pitchFamily="18" charset="0"/>
                <a:cs typeface="Times New Roman" pitchFamily="18" charset="0"/>
              </a:rPr>
              <a:t>наличие причинения плательщику налогов ущерба в результате стихийного бедствия, технологической катастрофы или иных обстоятельств непреодолимой силы;</a:t>
            </a:r>
          </a:p>
          <a:p>
            <a:pPr marL="361950" indent="-361950">
              <a:buClr>
                <a:schemeClr val="accent6">
                  <a:lumMod val="50000"/>
                </a:schemeClr>
              </a:buClr>
              <a:buSzPct val="100000"/>
              <a:buFont typeface="+mj-lt"/>
              <a:buAutoNum type="arabicParenR"/>
              <a:defRPr/>
            </a:pPr>
            <a:r>
              <a:rPr lang="ru-RU" sz="9600" dirty="0" smtClean="0">
                <a:solidFill>
                  <a:schemeClr val="tx1">
                    <a:lumMod val="50000"/>
                  </a:schemeClr>
                </a:solidFill>
                <a:latin typeface="Times New Roman" pitchFamily="18" charset="0"/>
                <a:cs typeface="Times New Roman" pitchFamily="18" charset="0"/>
              </a:rPr>
              <a:t>наличие задержки плательщику финансирования из республиканского бюджета или оплаты за выполненный этим лицом государственный заказ;</a:t>
            </a:r>
          </a:p>
          <a:p>
            <a:pPr marL="361950" indent="-361950">
              <a:buClr>
                <a:schemeClr val="accent6">
                  <a:lumMod val="50000"/>
                </a:schemeClr>
              </a:buClr>
              <a:buSzPct val="100000"/>
              <a:buFont typeface="+mj-lt"/>
              <a:buAutoNum type="arabicParenR"/>
              <a:defRPr/>
            </a:pPr>
            <a:r>
              <a:rPr lang="ru-RU" sz="9600" dirty="0" smtClean="0">
                <a:solidFill>
                  <a:schemeClr val="tx1">
                    <a:lumMod val="50000"/>
                  </a:schemeClr>
                </a:solidFill>
                <a:latin typeface="Times New Roman" pitchFamily="18" charset="0"/>
                <a:cs typeface="Times New Roman" pitchFamily="18" charset="0"/>
              </a:rPr>
              <a:t>ввоз скоропортящихся товаров;</a:t>
            </a:r>
          </a:p>
          <a:p>
            <a:pPr marL="361950" indent="-361950">
              <a:buClr>
                <a:schemeClr val="accent6">
                  <a:lumMod val="50000"/>
                </a:schemeClr>
              </a:buClr>
              <a:buSzPct val="100000"/>
              <a:buFont typeface="+mj-lt"/>
              <a:buAutoNum type="arabicParenR"/>
              <a:defRPr/>
            </a:pPr>
            <a:r>
              <a:rPr lang="ru-RU" sz="9600" dirty="0" smtClean="0">
                <a:solidFill>
                  <a:schemeClr val="tx1">
                    <a:lumMod val="50000"/>
                  </a:schemeClr>
                </a:solidFill>
                <a:latin typeface="Times New Roman" pitchFamily="18" charset="0"/>
                <a:cs typeface="Times New Roman" pitchFamily="18" charset="0"/>
              </a:rPr>
              <a:t>осуществление поставок в рамках международного договора Республики Беларусь;</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idx="1"/>
          </p:nvPr>
        </p:nvSpPr>
        <p:spPr>
          <a:xfrm>
            <a:off x="285750" y="1428750"/>
            <a:ext cx="8686800" cy="4875213"/>
          </a:xfrm>
        </p:spPr>
        <p:txBody>
          <a:bodyPr/>
          <a:lstStyle/>
          <a:p>
            <a:pPr marL="447675" indent="-447675" algn="just">
              <a:lnSpc>
                <a:spcPct val="80000"/>
              </a:lnSpc>
              <a:buClr>
                <a:srgbClr val="161645"/>
              </a:buClr>
              <a:buFontTx/>
              <a:buAutoNum type="arabicParenR" startAt="5"/>
            </a:pPr>
            <a:r>
              <a:rPr lang="ru-RU" sz="2300" dirty="0" smtClean="0">
                <a:solidFill>
                  <a:schemeClr val="tx1">
                    <a:lumMod val="50000"/>
                  </a:schemeClr>
                </a:solidFill>
                <a:latin typeface="Times New Roman" pitchFamily="18" charset="0"/>
                <a:cs typeface="Times New Roman" pitchFamily="18" charset="0"/>
              </a:rPr>
              <a:t>ввоз юридическими лицами, осуществляющими сельскохозяйственную деятельность, либо поставка для указанных организаций сельскохозяйственной техники по перечню, определяемому Правительством Республики Беларусь, посадочного или посевного материала, средств защиты растений, товаров для кормления животных, кроме кошек, собак и декоративных птиц;</a:t>
            </a:r>
          </a:p>
          <a:p>
            <a:pPr marL="447675" indent="-447675" algn="just">
              <a:lnSpc>
                <a:spcPct val="80000"/>
              </a:lnSpc>
              <a:buClr>
                <a:srgbClr val="161645"/>
              </a:buClr>
              <a:buFontTx/>
              <a:buAutoNum type="arabicParenR" startAt="5"/>
            </a:pPr>
            <a:r>
              <a:rPr lang="ru-RU" sz="2300" dirty="0" smtClean="0">
                <a:solidFill>
                  <a:schemeClr val="tx1">
                    <a:lumMod val="50000"/>
                  </a:schemeClr>
                </a:solidFill>
                <a:latin typeface="Times New Roman" pitchFamily="18" charset="0"/>
                <a:cs typeface="Times New Roman" pitchFamily="18" charset="0"/>
              </a:rPr>
              <a:t>ввоз товаров, в том числе сырья, материалов, технологического оборудования, комплектующих и запасных частей к нему, для их использования в промышленной переработке. Для целей предоставления таможенным органом отсрочки или рассрочки уплаты налогов под промышленной переработкой понимается использование товаров в производстве для получения новых товаров, код которых в соответствии с ТН ВЭД</a:t>
            </a:r>
            <a:r>
              <a:rPr lang="ru-RU" sz="2300" dirty="0" smtClean="0">
                <a:latin typeface="Times New Roman" pitchFamily="18" charset="0"/>
                <a:cs typeface="Times New Roman" pitchFamily="18" charset="0"/>
                <a:hlinkClick r:id="rId2"/>
              </a:rPr>
              <a:t> отличается от кода товаров, ввозимых для их промышленной переработки, на уровне любого из первых четырех знаков.</a:t>
            </a:r>
          </a:p>
          <a:p>
            <a:pPr marL="447675" indent="-447675">
              <a:lnSpc>
                <a:spcPct val="80000"/>
              </a:lnSpc>
              <a:buFontTx/>
              <a:buNone/>
            </a:pPr>
            <a:endParaRPr lang="ru-RU" sz="800" dirty="0" smtClean="0">
              <a:latin typeface="Times New Roman" pitchFamily="18" charset="0"/>
              <a:cs typeface="Times New Roman" pitchFamily="18" charset="0"/>
            </a:endParaRPr>
          </a:p>
        </p:txBody>
      </p:sp>
      <p:sp>
        <p:nvSpPr>
          <p:cNvPr id="5" name="Заголовок 1"/>
          <p:cNvSpPr txBox="1">
            <a:spLocks/>
          </p:cNvSpPr>
          <p:nvPr/>
        </p:nvSpPr>
        <p:spPr>
          <a:xfrm>
            <a:off x="285720" y="357166"/>
            <a:ext cx="8686800" cy="739552"/>
          </a:xfrm>
          <a:prstGeom prst="rect">
            <a:avLst/>
          </a:prstGeom>
        </p:spPr>
        <p:txBody>
          <a:bodyPr anchor="ctr">
            <a:normAutofit/>
          </a:bodyPr>
          <a:lstStyle/>
          <a:p>
            <a:pPr algn="ctr" fontAlgn="auto">
              <a:spcAft>
                <a:spcPts val="0"/>
              </a:spcAft>
              <a:defRPr/>
            </a:pPr>
            <a:r>
              <a:rPr lang="ru-RU" sz="2400" b="1" dirty="0">
                <a:ln w="1905"/>
                <a:solidFill>
                  <a:srgbClr val="C00000"/>
                </a:solidFill>
                <a:effectLst>
                  <a:innerShdw blurRad="69850" dist="43180" dir="5400000">
                    <a:srgbClr val="000000">
                      <a:alpha val="65000"/>
                    </a:srgbClr>
                  </a:innerShdw>
                </a:effectLst>
                <a:latin typeface="+mj-lt"/>
                <a:ea typeface="+mj-ea"/>
                <a:cs typeface="+mj-cs"/>
              </a:rPr>
              <a:t>ОСНОВАНИЯ (ПРОДОЛЖЕНИЕ)</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0" y="44450"/>
            <a:ext cx="9144000" cy="1440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sp>
        <p:nvSpPr>
          <p:cNvPr id="14339" name="Заголовок 1"/>
          <p:cNvSpPr>
            <a:spLocks noGrp="1"/>
          </p:cNvSpPr>
          <p:nvPr>
            <p:ph type="title"/>
          </p:nvPr>
        </p:nvSpPr>
        <p:spPr>
          <a:xfrm>
            <a:off x="539750" y="274638"/>
            <a:ext cx="8147050" cy="922337"/>
          </a:xfrm>
        </p:spPr>
        <p:txBody>
          <a:bodyPr>
            <a:noAutofit/>
          </a:bodyPr>
          <a:lstStyle/>
          <a:p>
            <a:r>
              <a:rPr lang="ru-RU" altLang="ru-RU" sz="2400" dirty="0" smtClean="0">
                <a:solidFill>
                  <a:srgbClr val="006666"/>
                </a:solidFill>
                <a:latin typeface="Georgia" pitchFamily="18" charset="0"/>
              </a:rPr>
              <a:t>Основания для отказа в предоставлении отсрочки/рассрочки по уплате ввозных таможенных пошлин, налогов</a:t>
            </a:r>
          </a:p>
        </p:txBody>
      </p:sp>
      <p:sp>
        <p:nvSpPr>
          <p:cNvPr id="7" name="Выноска со стрелкой вниз 6"/>
          <p:cNvSpPr/>
          <p:nvPr/>
        </p:nvSpPr>
        <p:spPr>
          <a:xfrm>
            <a:off x="539552" y="1700808"/>
            <a:ext cx="8064896" cy="1535674"/>
          </a:xfrm>
          <a:prstGeom prst="downArrowCallout">
            <a:avLst/>
          </a:prstGeom>
          <a:solidFill>
            <a:schemeClr val="bg1"/>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ru-RU" b="1" dirty="0">
                <a:ln>
                  <a:solidFill>
                    <a:srgbClr val="FFFF00"/>
                  </a:solidFill>
                </a:ln>
                <a:solidFill>
                  <a:srgbClr val="FF0000"/>
                </a:solidFill>
                <a:effectLst>
                  <a:glow rad="228600">
                    <a:schemeClr val="accent1">
                      <a:satMod val="175000"/>
                      <a:alpha val="40000"/>
                    </a:schemeClr>
                  </a:glow>
                </a:effectLst>
              </a:rPr>
              <a:t>Если в распоряжении таможенного органа имеется информация о том, что лицо, претендующее на предоставление отсрочки или рассрочки :</a:t>
            </a:r>
          </a:p>
        </p:txBody>
      </p:sp>
      <p:sp>
        <p:nvSpPr>
          <p:cNvPr id="8" name="Скругленный прямоугольник 7"/>
          <p:cNvSpPr/>
          <p:nvPr/>
        </p:nvSpPr>
        <p:spPr>
          <a:xfrm>
            <a:off x="971550" y="2997200"/>
            <a:ext cx="2952750" cy="1079500"/>
          </a:xfrm>
          <a:prstGeom prst="roundRect">
            <a:avLst/>
          </a:prstGeom>
          <a:solidFill>
            <a:srgbClr val="FFD84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400" b="1" dirty="0">
                <a:solidFill>
                  <a:srgbClr val="C00000"/>
                </a:solidFill>
              </a:rPr>
              <a:t>1</a:t>
            </a:r>
            <a:r>
              <a:rPr lang="ru-RU" sz="1200" dirty="0">
                <a:solidFill>
                  <a:srgbClr val="C00000"/>
                </a:solidFill>
              </a:rPr>
              <a:t>.имеет не исполненную в установленный срок обязанность по уплате таможенных платежей, иных платежей, процентов, пеней</a:t>
            </a:r>
          </a:p>
        </p:txBody>
      </p:sp>
      <p:sp>
        <p:nvSpPr>
          <p:cNvPr id="9" name="Скругленный прямоугольник 8"/>
          <p:cNvSpPr/>
          <p:nvPr/>
        </p:nvSpPr>
        <p:spPr>
          <a:xfrm>
            <a:off x="971550" y="4149725"/>
            <a:ext cx="2952750" cy="1008063"/>
          </a:xfrm>
          <a:prstGeom prst="roundRect">
            <a:avLst/>
          </a:prstGeom>
          <a:solidFill>
            <a:srgbClr val="FFD84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400" b="1" dirty="0">
                <a:solidFill>
                  <a:srgbClr val="C00000"/>
                </a:solidFill>
                <a:latin typeface="+mj-lt"/>
              </a:rPr>
              <a:t>2</a:t>
            </a:r>
            <a:r>
              <a:rPr lang="ru-RU" sz="1200" dirty="0">
                <a:solidFill>
                  <a:srgbClr val="C00000"/>
                </a:solidFill>
                <a:latin typeface="+mj-lt"/>
              </a:rPr>
              <a:t>.возбуждено производство по делу о банкротстве или лицо находится в стадии ликвидации</a:t>
            </a:r>
          </a:p>
        </p:txBody>
      </p:sp>
      <p:sp>
        <p:nvSpPr>
          <p:cNvPr id="10" name="Скругленный прямоугольник 9"/>
          <p:cNvSpPr/>
          <p:nvPr/>
        </p:nvSpPr>
        <p:spPr>
          <a:xfrm>
            <a:off x="971550" y="5229225"/>
            <a:ext cx="2952750" cy="871538"/>
          </a:xfrm>
          <a:prstGeom prst="roundRect">
            <a:avLst/>
          </a:prstGeom>
          <a:solidFill>
            <a:srgbClr val="FFD84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dirty="0">
                <a:latin typeface="+mj-lt"/>
              </a:rPr>
              <a:t> </a:t>
            </a:r>
            <a:r>
              <a:rPr lang="ru-RU" sz="1400" b="1" dirty="0">
                <a:solidFill>
                  <a:srgbClr val="C00000"/>
                </a:solidFill>
                <a:latin typeface="+mj-lt"/>
              </a:rPr>
              <a:t>3</a:t>
            </a:r>
            <a:r>
              <a:rPr lang="ru-RU" sz="1200" dirty="0">
                <a:solidFill>
                  <a:srgbClr val="C00000"/>
                </a:solidFill>
                <a:latin typeface="+mj-lt"/>
              </a:rPr>
              <a:t>.возбуждено уголовное дело, производство дознания по которому ведется таможенными органами</a:t>
            </a:r>
          </a:p>
        </p:txBody>
      </p:sp>
      <p:pic>
        <p:nvPicPr>
          <p:cNvPr id="15" name="Рисунок 14"/>
          <p:cNvPicPr>
            <a:picLocks noChangeAspect="1"/>
          </p:cNvPicPr>
          <p:nvPr/>
        </p:nvPicPr>
        <p:blipFill>
          <a:blip r:embed="rId2" cstate="print"/>
          <a:stretch>
            <a:fillRect/>
          </a:stretch>
        </p:blipFill>
        <p:spPr>
          <a:xfrm>
            <a:off x="5376863" y="3008313"/>
            <a:ext cx="2343150" cy="3127375"/>
          </a:xfrm>
          <a:prstGeom prst="rect">
            <a:avLst/>
          </a:prstGeom>
          <a:ln>
            <a:solidFill>
              <a:schemeClr val="accent1">
                <a:lumMod val="50000"/>
              </a:schemeClr>
            </a:solidFill>
          </a:ln>
        </p:spPr>
      </p:pic>
      <p:sp>
        <p:nvSpPr>
          <p:cNvPr id="16" name="Стрелка вправо 15"/>
          <p:cNvSpPr/>
          <p:nvPr/>
        </p:nvSpPr>
        <p:spPr>
          <a:xfrm>
            <a:off x="4284663" y="4329113"/>
            <a:ext cx="935037" cy="647700"/>
          </a:xfrm>
          <a:prstGeom prst="rightArrow">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par>
                          <p:cTn id="18" fill="hold" nodeType="afterGroup">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0" fill="hold"/>
                                        <p:tgtEl>
                                          <p:spTgt spid="10"/>
                                        </p:tgtEl>
                                        <p:attrNameLst>
                                          <p:attrName>ppt_w</p:attrName>
                                        </p:attrNameLst>
                                      </p:cBhvr>
                                      <p:tavLst>
                                        <p:tav tm="0">
                                          <p:val>
                                            <p:fltVal val="0"/>
                                          </p:val>
                                        </p:tav>
                                        <p:tav tm="100000">
                                          <p:val>
                                            <p:strVal val="#ppt_w"/>
                                          </p:val>
                                        </p:tav>
                                      </p:tavLst>
                                    </p:anim>
                                    <p:anim calcmode="lin" valueType="num">
                                      <p:cBhvr>
                                        <p:cTn id="22" dur="2000" fill="hold"/>
                                        <p:tgtEl>
                                          <p:spTgt spid="10"/>
                                        </p:tgtEl>
                                        <p:attrNameLst>
                                          <p:attrName>ppt_h</p:attrName>
                                        </p:attrNameLst>
                                      </p:cBhvr>
                                      <p:tavLst>
                                        <p:tav tm="0">
                                          <p:val>
                                            <p:fltVal val="0"/>
                                          </p:val>
                                        </p:tav>
                                        <p:tav tm="100000">
                                          <p:val>
                                            <p:strVal val="#ppt_h"/>
                                          </p:val>
                                        </p:tav>
                                      </p:tavLst>
                                    </p:anim>
                                    <p:anim calcmode="lin" valueType="num">
                                      <p:cBhvr>
                                        <p:cTn id="23" dur="2000" fill="hold"/>
                                        <p:tgtEl>
                                          <p:spTgt spid="10"/>
                                        </p:tgtEl>
                                        <p:attrNameLst>
                                          <p:attrName>style.rotation</p:attrName>
                                        </p:attrNameLst>
                                      </p:cBhvr>
                                      <p:tavLst>
                                        <p:tav tm="0">
                                          <p:val>
                                            <p:fltVal val="90"/>
                                          </p:val>
                                        </p:tav>
                                        <p:tav tm="100000">
                                          <p:val>
                                            <p:fltVal val="0"/>
                                          </p:val>
                                        </p:tav>
                                      </p:tavLst>
                                    </p:anim>
                                    <p:animEffect transition="in" filter="fade">
                                      <p:cBhvr>
                                        <p:cTn id="24" dur="20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556792"/>
            <a:ext cx="8496944" cy="4824536"/>
          </a:xfrm>
        </p:spPr>
        <p:txBody>
          <a:bodyPr/>
          <a:lstStyle/>
          <a:p>
            <a:pPr marL="0" indent="0" algn="just">
              <a:buFontTx/>
              <a:buNone/>
            </a:pPr>
            <a:r>
              <a:rPr lang="ru-RU" altLang="ru-RU" b="1" dirty="0" smtClean="0"/>
              <a:t>Проценты уплачиваются </a:t>
            </a:r>
            <a:r>
              <a:rPr lang="ru-RU" altLang="ru-RU" b="1" dirty="0" smtClean="0">
                <a:solidFill>
                  <a:srgbClr val="FF0000"/>
                </a:solidFill>
              </a:rPr>
              <a:t>не позднее дня</a:t>
            </a:r>
            <a:r>
              <a:rPr lang="ru-RU" altLang="ru-RU" b="1" dirty="0" smtClean="0"/>
              <a:t>, следующего за днем уплаты или взыскания сумм </a:t>
            </a:r>
            <a:r>
              <a:rPr lang="ru-RU" altLang="ru-RU" b="1" dirty="0" smtClean="0">
                <a:solidFill>
                  <a:srgbClr val="FF0000"/>
                </a:solidFill>
              </a:rPr>
              <a:t>ввозных таможенных пошлин, налогов</a:t>
            </a:r>
            <a:r>
              <a:rPr lang="ru-RU" altLang="ru-RU" b="1" dirty="0" smtClean="0"/>
              <a:t>, в отношении которых были предоставлены отсрочка или рассрочка.</a:t>
            </a:r>
          </a:p>
          <a:p>
            <a:pPr marL="0" indent="0" algn="r">
              <a:buFontTx/>
              <a:buNone/>
            </a:pPr>
            <a:r>
              <a:rPr lang="ru-RU" altLang="ru-RU" sz="2800" b="1" dirty="0" smtClean="0"/>
              <a:t>	 (п.3 ст.102 Закона о там. </a:t>
            </a:r>
            <a:r>
              <a:rPr lang="ru-RU" altLang="ru-RU" sz="2800" b="1" dirty="0" err="1" smtClean="0"/>
              <a:t>рег</a:t>
            </a:r>
            <a:r>
              <a:rPr lang="ru-RU" altLang="ru-RU" sz="2800" b="1" dirty="0" smtClean="0"/>
              <a:t>.)</a:t>
            </a:r>
          </a:p>
          <a:p>
            <a:pPr marL="0" indent="0" algn="r">
              <a:buFontTx/>
              <a:buNone/>
            </a:pPr>
            <a:r>
              <a:rPr lang="ru-RU" altLang="ru-RU" sz="2800" i="1" dirty="0" smtClean="0">
                <a:solidFill>
                  <a:srgbClr val="FF0000"/>
                </a:solidFill>
              </a:rPr>
              <a:t>ст.60 п.3 ТК ЕАЭС</a:t>
            </a:r>
          </a:p>
          <a:p>
            <a:endParaRPr lang="ru-RU"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93008" cy="1484784"/>
          </a:xfrm>
        </p:spPr>
        <p:txBody>
          <a:bodyPr>
            <a:normAutofit fontScale="90000"/>
          </a:bodyPr>
          <a:lstStyle/>
          <a:p>
            <a:pPr>
              <a:defRPr/>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ИЗМЕНЕНИЕ СРОКОВ УПЛАТЫ </a:t>
            </a:r>
            <a:r>
              <a:rPr lang="ru-RU" sz="2400" b="1" u="sng" dirty="0" smtClean="0">
                <a:ln w="1905"/>
                <a:solidFill>
                  <a:srgbClr val="FF0000"/>
                </a:solidFill>
                <a:effectLst>
                  <a:innerShdw blurRad="69850" dist="43180" dir="5400000">
                    <a:srgbClr val="000000">
                      <a:alpha val="65000"/>
                    </a:srgbClr>
                  </a:innerShdw>
                </a:effectLst>
              </a:rPr>
              <a:t>НДС</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ДЕКРЕТ ПРЕЗИДЕНТА РБ ОТ 13 ИЮНЯ 2001 ГОДА № 16 </a:t>
            </a:r>
            <a:b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 предоставлении рассрочки уплаты налога на добавленную стоимость при ввозе на территорию РБ технологического оборудования и запасных частей к нему» </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Содержимое 3"/>
          <p:cNvGraphicFramePr>
            <a:graphicFrameLocks noGrp="1"/>
          </p:cNvGraphicFramePr>
          <p:nvPr>
            <p:ph idx="1"/>
          </p:nvPr>
        </p:nvGraphicFramePr>
        <p:xfrm>
          <a:off x="304800" y="1554162"/>
          <a:ext cx="8686800" cy="5115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9"/>
            <a:ext cx="8856984" cy="1656184"/>
          </a:xfrm>
        </p:spPr>
        <p:txBody>
          <a:bodyPr>
            <a:normAutofit/>
          </a:bodyPr>
          <a:lstStyle/>
          <a:p>
            <a:r>
              <a:rPr lang="ru-RU" sz="2400" b="1" dirty="0" smtClean="0">
                <a:solidFill>
                  <a:schemeClr val="accent6">
                    <a:lumMod val="75000"/>
                  </a:schemeClr>
                </a:solidFill>
                <a:latin typeface="Arial" pitchFamily="34" charset="0"/>
                <a:cs typeface="Arial" pitchFamily="34" charset="0"/>
              </a:rPr>
              <a:t>Особенности уплаты пеней, начисленных на платежи, взимаемые таможенными органами</a:t>
            </a:r>
            <a:endParaRPr lang="ru-RU" sz="2400" b="1" dirty="0">
              <a:solidFill>
                <a:schemeClr val="accent6">
                  <a:lumMod val="75000"/>
                </a:schemeClr>
              </a:solidFill>
              <a:latin typeface="Arial" pitchFamily="34" charset="0"/>
              <a:cs typeface="Arial" pitchFamily="34" charset="0"/>
            </a:endParaRPr>
          </a:p>
        </p:txBody>
      </p:sp>
      <p:sp>
        <p:nvSpPr>
          <p:cNvPr id="3" name="Содержимое 2"/>
          <p:cNvSpPr>
            <a:spLocks noGrp="1"/>
          </p:cNvSpPr>
          <p:nvPr>
            <p:ph idx="1"/>
          </p:nvPr>
        </p:nvSpPr>
        <p:spPr>
          <a:xfrm>
            <a:off x="251520" y="1772816"/>
            <a:ext cx="8054280" cy="5008984"/>
          </a:xfrm>
        </p:spPr>
        <p:txBody>
          <a:bodyPr anchor="t"/>
          <a:lstStyle/>
          <a:p>
            <a:pPr>
              <a:buNone/>
            </a:pPr>
            <a:r>
              <a:rPr lang="ru-RU" sz="1800" dirty="0" smtClean="0">
                <a:solidFill>
                  <a:schemeClr val="accent4">
                    <a:lumMod val="50000"/>
                  </a:schemeClr>
                </a:solidFill>
              </a:rPr>
              <a:t>      Взыскание таможенных платежей обеспечивается следующими </a:t>
            </a:r>
            <a:r>
              <a:rPr lang="ru-RU" sz="1800" dirty="0" smtClean="0">
                <a:solidFill>
                  <a:srgbClr val="C00000"/>
                </a:solidFill>
              </a:rPr>
              <a:t>способами (</a:t>
            </a:r>
            <a:r>
              <a:rPr lang="ru-RU" sz="1800" i="1" dirty="0" smtClean="0">
                <a:solidFill>
                  <a:srgbClr val="C00000"/>
                </a:solidFill>
              </a:rPr>
              <a:t>п.1 ст.117 Закона О таможенном регулировании в Республике Беларусь»</a:t>
            </a:r>
            <a:r>
              <a:rPr lang="ru-RU" sz="1800" dirty="0" smtClean="0">
                <a:solidFill>
                  <a:srgbClr val="C00000"/>
                </a:solidFill>
              </a:rPr>
              <a:t>):</a:t>
            </a:r>
          </a:p>
          <a:p>
            <a:pPr>
              <a:buFont typeface="Wingdings" pitchFamily="2" charset="2"/>
              <a:buChar char="q"/>
            </a:pPr>
            <a:r>
              <a:rPr lang="ru-RU" sz="1800" dirty="0" smtClean="0">
                <a:solidFill>
                  <a:schemeClr val="accent4">
                    <a:lumMod val="50000"/>
                  </a:schemeClr>
                </a:solidFill>
              </a:rPr>
              <a:t> начислением пеней</a:t>
            </a:r>
            <a:br>
              <a:rPr lang="ru-RU" sz="1800" dirty="0" smtClean="0">
                <a:solidFill>
                  <a:schemeClr val="accent4">
                    <a:lumMod val="50000"/>
                  </a:schemeClr>
                </a:solidFill>
              </a:rPr>
            </a:br>
            <a:r>
              <a:rPr lang="ru-RU" sz="1800" dirty="0" smtClean="0">
                <a:solidFill>
                  <a:schemeClr val="accent4">
                    <a:lumMod val="50000"/>
                  </a:schemeClr>
                </a:solidFill>
              </a:rPr>
              <a:t>  </a:t>
            </a:r>
          </a:p>
          <a:p>
            <a:pPr>
              <a:buFont typeface="Wingdings" pitchFamily="2" charset="2"/>
              <a:buChar char="q"/>
            </a:pPr>
            <a:r>
              <a:rPr lang="ru-RU" sz="1800" dirty="0" smtClean="0">
                <a:solidFill>
                  <a:schemeClr val="accent4">
                    <a:lumMod val="50000"/>
                  </a:schemeClr>
                </a:solidFill>
              </a:rPr>
              <a:t>приостановлением операций по счетам в банке, небанковской                             кредитно- финансовой организации</a:t>
            </a:r>
            <a:br>
              <a:rPr lang="ru-RU" sz="1800" dirty="0" smtClean="0">
                <a:solidFill>
                  <a:schemeClr val="accent4">
                    <a:lumMod val="50000"/>
                  </a:schemeClr>
                </a:solidFill>
              </a:rPr>
            </a:br>
            <a:endParaRPr lang="ru-RU" sz="1800" dirty="0" smtClean="0">
              <a:solidFill>
                <a:schemeClr val="accent4">
                  <a:lumMod val="50000"/>
                </a:schemeClr>
              </a:solidFill>
            </a:endParaRPr>
          </a:p>
          <a:p>
            <a:pPr>
              <a:buFont typeface="Wingdings" pitchFamily="2" charset="2"/>
              <a:buChar char="q"/>
            </a:pPr>
            <a:r>
              <a:rPr lang="ru-RU" sz="1800" dirty="0" smtClean="0">
                <a:solidFill>
                  <a:schemeClr val="accent4">
                    <a:lumMod val="50000"/>
                  </a:schemeClr>
                </a:solidFill>
              </a:rPr>
              <a:t>арестом имущества</a:t>
            </a:r>
            <a:r>
              <a:rPr lang="ru-RU" sz="1800" dirty="0" smtClean="0"/>
              <a:t/>
            </a:r>
            <a:br>
              <a:rPr lang="ru-RU" sz="1800" dirty="0" smtClean="0"/>
            </a:br>
            <a:endParaRPr lang="ru-RU" sz="1800" dirty="0" smtClean="0">
              <a:latin typeface="Arial" pitchFamily="34" charset="0"/>
              <a:cs typeface="Arial" pitchFamily="34" charset="0"/>
            </a:endParaRPr>
          </a:p>
          <a:p>
            <a:pPr algn="just">
              <a:buNone/>
            </a:pPr>
            <a:r>
              <a:rPr lang="ru-RU" sz="2400" dirty="0" smtClean="0">
                <a:latin typeface="Arial" pitchFamily="34" charset="0"/>
                <a:cs typeface="Arial" pitchFamily="34" charset="0"/>
              </a:rPr>
              <a:t>             </a:t>
            </a:r>
            <a:r>
              <a:rPr lang="ru-RU" sz="2000" i="1" dirty="0" smtClean="0">
                <a:solidFill>
                  <a:srgbClr val="C00000"/>
                </a:solidFill>
                <a:latin typeface="Arial" pitchFamily="34" charset="0"/>
                <a:cs typeface="Arial" pitchFamily="34" charset="0"/>
              </a:rPr>
              <a:t>ТК ЕАЭС п.4 ст.57 </a:t>
            </a:r>
            <a:r>
              <a:rPr lang="ru-RU" sz="2000" dirty="0" smtClean="0">
                <a:solidFill>
                  <a:schemeClr val="accent4">
                    <a:lumMod val="50000"/>
                  </a:schemeClr>
                </a:solidFill>
                <a:latin typeface="Arial" pitchFamily="34" charset="0"/>
                <a:cs typeface="Arial" pitchFamily="34" charset="0"/>
              </a:rPr>
              <a:t>установлено, что при неисполнении или ненадлежащем исполнении обязанности по уплате таможенных пошлин, налогов в установленный законодательством срок, уплачиваются</a:t>
            </a:r>
            <a:r>
              <a:rPr lang="ru-RU" sz="2000" dirty="0" smtClean="0">
                <a:latin typeface="Arial" pitchFamily="34" charset="0"/>
                <a:cs typeface="Arial" pitchFamily="34" charset="0"/>
              </a:rPr>
              <a:t> </a:t>
            </a:r>
            <a:r>
              <a:rPr lang="ru-RU" sz="2000" i="1" dirty="0" smtClean="0">
                <a:solidFill>
                  <a:srgbClr val="C00000"/>
                </a:solidFill>
                <a:latin typeface="Arial" pitchFamily="34" charset="0"/>
                <a:cs typeface="Arial" pitchFamily="34" charset="0"/>
              </a:rPr>
              <a:t>пени</a:t>
            </a:r>
            <a:r>
              <a:rPr lang="ru-RU" sz="2000" dirty="0" smtClean="0">
                <a:latin typeface="Arial" pitchFamily="34" charset="0"/>
                <a:cs typeface="Arial" pitchFamily="34" charset="0"/>
              </a:rPr>
              <a:t> </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9"/>
            <a:ext cx="8856984" cy="1656184"/>
          </a:xfrm>
        </p:spPr>
        <p:txBody>
          <a:bodyPr/>
          <a:lstStyle/>
          <a:p>
            <a:r>
              <a:rPr lang="ru-RU" sz="2400" b="1" i="1" dirty="0" smtClean="0">
                <a:solidFill>
                  <a:schemeClr val="accent6">
                    <a:lumMod val="75000"/>
                  </a:schemeClr>
                </a:solidFill>
                <a:latin typeface="Arial" pitchFamily="34" charset="0"/>
                <a:cs typeface="Arial" pitchFamily="34" charset="0"/>
              </a:rPr>
              <a:t>Особенности уплаты пеней, начисленных на платежи, взимаемые таможенными органами</a:t>
            </a:r>
            <a:endParaRPr lang="ru-RU" sz="2400" b="1" i="1" dirty="0">
              <a:solidFill>
                <a:schemeClr val="accent6">
                  <a:lumMod val="75000"/>
                </a:schemeClr>
              </a:solidFill>
              <a:latin typeface="Arial" pitchFamily="34" charset="0"/>
              <a:cs typeface="Arial" pitchFamily="34" charset="0"/>
            </a:endParaRPr>
          </a:p>
        </p:txBody>
      </p:sp>
      <p:sp>
        <p:nvSpPr>
          <p:cNvPr id="3" name="Содержимое 2"/>
          <p:cNvSpPr>
            <a:spLocks noGrp="1"/>
          </p:cNvSpPr>
          <p:nvPr>
            <p:ph idx="1"/>
          </p:nvPr>
        </p:nvSpPr>
        <p:spPr>
          <a:xfrm>
            <a:off x="179512" y="1628800"/>
            <a:ext cx="8640960" cy="4896544"/>
          </a:xfrm>
        </p:spPr>
        <p:txBody>
          <a:bodyPr anchor="ctr"/>
          <a:lstStyle/>
          <a:p>
            <a:pPr algn="just">
              <a:buNone/>
            </a:pPr>
            <a:r>
              <a:rPr lang="ru-RU" sz="1800" dirty="0" smtClean="0">
                <a:solidFill>
                  <a:schemeClr val="accent4">
                    <a:lumMod val="50000"/>
                  </a:schemeClr>
                </a:solidFill>
              </a:rPr>
              <a:t>           </a:t>
            </a:r>
          </a:p>
          <a:p>
            <a:pPr algn="just">
              <a:buNone/>
            </a:pPr>
            <a:r>
              <a:rPr lang="ru-RU" sz="2400" dirty="0" smtClean="0">
                <a:solidFill>
                  <a:schemeClr val="accent4">
                    <a:lumMod val="50000"/>
                  </a:schemeClr>
                </a:solidFill>
                <a:cs typeface="Arial" pitchFamily="34" charset="0"/>
              </a:rPr>
              <a:t>         В соответствии с </a:t>
            </a:r>
            <a:r>
              <a:rPr lang="ru-RU" sz="2400" dirty="0" smtClean="0">
                <a:solidFill>
                  <a:srgbClr val="FF0000"/>
                </a:solidFill>
                <a:cs typeface="Arial" pitchFamily="34" charset="0"/>
              </a:rPr>
              <a:t>подп.5.3 п.5 </a:t>
            </a:r>
            <a:r>
              <a:rPr lang="ru-RU" sz="2400" dirty="0" smtClean="0">
                <a:solidFill>
                  <a:schemeClr val="tx2">
                    <a:lumMod val="50000"/>
                  </a:schemeClr>
                </a:solidFill>
                <a:cs typeface="Arial" pitchFamily="34" charset="0"/>
              </a:rPr>
              <a:t>Декрета Президента Республики Беларусь от 23.11.2017г. №7 «О развитии предпринимательства» </a:t>
            </a:r>
            <a:r>
              <a:rPr lang="ru-RU" sz="2400" dirty="0" smtClean="0">
                <a:solidFill>
                  <a:schemeClr val="tx1">
                    <a:lumMod val="50000"/>
                  </a:schemeClr>
                </a:solidFill>
              </a:rPr>
              <a:t>при уплате плательщиком сумм </a:t>
            </a:r>
            <a:r>
              <a:rPr lang="ru-RU" sz="2400" i="1" dirty="0" smtClean="0">
                <a:solidFill>
                  <a:schemeClr val="tx1">
                    <a:lumMod val="50000"/>
                  </a:schemeClr>
                </a:solidFill>
              </a:rPr>
              <a:t>таможенных платежей</a:t>
            </a:r>
            <a:r>
              <a:rPr lang="ru-RU" sz="2400" dirty="0" smtClean="0">
                <a:solidFill>
                  <a:schemeClr val="tx1">
                    <a:lumMod val="50000"/>
                  </a:schemeClr>
                </a:solidFill>
              </a:rPr>
              <a:t>, </a:t>
            </a:r>
            <a:r>
              <a:rPr lang="ru-RU" sz="2400" i="1" dirty="0" smtClean="0">
                <a:solidFill>
                  <a:schemeClr val="tx1">
                    <a:lumMod val="50000"/>
                  </a:schemeClr>
                </a:solidFill>
              </a:rPr>
              <a:t>специальных, антидемпинговых и компенсационных пошлин, утилизационного сбора,</a:t>
            </a:r>
            <a:r>
              <a:rPr lang="ru-RU" sz="2400" dirty="0" smtClean="0">
                <a:solidFill>
                  <a:schemeClr val="tx1">
                    <a:lumMod val="50000"/>
                  </a:schemeClr>
                </a:solidFill>
              </a:rPr>
              <a:t> взимаемого таможенными органами,</a:t>
            </a:r>
            <a:r>
              <a:rPr lang="ru-RU" sz="2400" dirty="0" smtClean="0"/>
              <a:t> </a:t>
            </a:r>
            <a:r>
              <a:rPr lang="ru-RU" sz="2400" dirty="0" smtClean="0">
                <a:solidFill>
                  <a:srgbClr val="FF0000"/>
                </a:solidFill>
              </a:rPr>
              <a:t>уплата пеней</a:t>
            </a:r>
            <a:r>
              <a:rPr lang="ru-RU" sz="2400" dirty="0" smtClean="0"/>
              <a:t>, </a:t>
            </a:r>
            <a:r>
              <a:rPr lang="ru-RU" sz="2400" dirty="0" smtClean="0">
                <a:solidFill>
                  <a:schemeClr val="tx1">
                    <a:lumMod val="50000"/>
                  </a:schemeClr>
                </a:solidFill>
              </a:rPr>
              <a:t>начисленных на такие суммы, производится в размере, </a:t>
            </a:r>
            <a:r>
              <a:rPr lang="ru-RU" sz="2400" dirty="0" smtClean="0">
                <a:solidFill>
                  <a:schemeClr val="tx1">
                    <a:lumMod val="50000"/>
                  </a:schemeClr>
                </a:solidFill>
                <a:hlinkClick r:id="rId2"/>
              </a:rPr>
              <a:t>уменьшенном в два раза</a:t>
            </a:r>
            <a:endParaRPr lang="ru-RU" sz="2400" dirty="0" smtClean="0">
              <a:solidFill>
                <a:schemeClr val="tx2">
                  <a:lumMod val="50000"/>
                </a:schemeClr>
              </a:solidFill>
            </a:endParaRPr>
          </a:p>
          <a:p>
            <a:pPr algn="just">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613" cy="765175"/>
          </a:xfrm>
        </p:spPr>
        <p:txBody>
          <a:bodyPr>
            <a:normAutofit fontScale="90000"/>
          </a:bodyPr>
          <a:lstStyle/>
          <a:p>
            <a:pPr algn="r">
              <a:defRPr/>
            </a:pPr>
            <a:r>
              <a:rPr lang="ru-RU" sz="3200" dirty="0" smtClean="0"/>
              <a:t>Общие положения </a:t>
            </a:r>
            <a:r>
              <a:rPr lang="ru-RU" sz="2800" dirty="0" smtClean="0"/>
              <a:t/>
            </a:r>
            <a:br>
              <a:rPr lang="ru-RU" sz="2800" dirty="0" smtClean="0"/>
            </a:br>
            <a:r>
              <a:rPr lang="ru-RU" sz="2000" dirty="0" smtClean="0"/>
              <a:t>(продолжение)</a:t>
            </a:r>
            <a:endParaRPr lang="ru-RU" sz="2000" dirty="0"/>
          </a:p>
        </p:txBody>
      </p:sp>
      <p:sp>
        <p:nvSpPr>
          <p:cNvPr id="9219" name="Содержимое 2"/>
          <p:cNvSpPr>
            <a:spLocks noGrp="1"/>
          </p:cNvSpPr>
          <p:nvPr>
            <p:ph idx="1"/>
          </p:nvPr>
        </p:nvSpPr>
        <p:spPr>
          <a:xfrm>
            <a:off x="179388" y="765175"/>
            <a:ext cx="8785225" cy="6092825"/>
          </a:xfrm>
        </p:spPr>
        <p:txBody>
          <a:bodyPr/>
          <a:lstStyle/>
          <a:p>
            <a:pPr marL="0" indent="0" algn="just">
              <a:buFontTx/>
              <a:buNone/>
            </a:pPr>
            <a:r>
              <a:rPr lang="ru-RU" sz="2800" dirty="0" smtClean="0"/>
              <a:t>	Исчисление сумм таможенных пошлин, налогов, подлежащих уплате, осуществляется </a:t>
            </a:r>
            <a:r>
              <a:rPr lang="ru-RU" sz="2800" b="1" dirty="0" smtClean="0">
                <a:solidFill>
                  <a:srgbClr val="FF0000"/>
                </a:solidFill>
              </a:rPr>
              <a:t>в валюте государства - члена</a:t>
            </a:r>
            <a:r>
              <a:rPr lang="ru-RU" sz="2800" dirty="0" smtClean="0"/>
              <a:t>, таможенным органом которого производится выпуск товаров.</a:t>
            </a:r>
          </a:p>
          <a:p>
            <a:pPr marL="0" indent="0" algn="just">
              <a:buFontTx/>
              <a:buNone/>
            </a:pPr>
            <a:r>
              <a:rPr lang="ru-RU" sz="2800" dirty="0" smtClean="0"/>
              <a:t>	В Республике Беларусь исчисление таможенных платежей производится в </a:t>
            </a:r>
            <a:r>
              <a:rPr lang="ru-RU" sz="2800" b="1" dirty="0" smtClean="0">
                <a:solidFill>
                  <a:srgbClr val="FF0000"/>
                </a:solidFill>
              </a:rPr>
              <a:t>белорусских рублях</a:t>
            </a:r>
            <a:r>
              <a:rPr lang="ru-RU" sz="2800" dirty="0" smtClean="0"/>
              <a:t>, кроме </a:t>
            </a:r>
            <a:r>
              <a:rPr lang="ru-RU" sz="2800" b="1" dirty="0" smtClean="0">
                <a:solidFill>
                  <a:srgbClr val="FF0000"/>
                </a:solidFill>
              </a:rPr>
              <a:t>вывозных</a:t>
            </a:r>
            <a:r>
              <a:rPr lang="ru-RU" sz="2800" dirty="0" smtClean="0"/>
              <a:t> таможенных пошлин на вывозимые </a:t>
            </a:r>
            <a:r>
              <a:rPr lang="ru-RU" sz="2800" b="1" dirty="0" smtClean="0">
                <a:solidFill>
                  <a:srgbClr val="FF0000"/>
                </a:solidFill>
              </a:rPr>
              <a:t>нефтепродукты и небелорусскую нефть</a:t>
            </a:r>
            <a:r>
              <a:rPr lang="ru-RU" sz="2800" dirty="0" smtClean="0"/>
              <a:t>, которые исчисляются и уплачиваются в долларах США.</a:t>
            </a:r>
          </a:p>
          <a:p>
            <a:pPr marL="0" indent="0" algn="just">
              <a:buFontTx/>
              <a:buNone/>
            </a:pPr>
            <a:r>
              <a:rPr lang="ru-RU" dirty="0" smtClean="0">
                <a:solidFill>
                  <a:srgbClr val="FF0000"/>
                </a:solidFill>
              </a:rPr>
              <a:t>	</a:t>
            </a:r>
            <a:endParaRPr lang="ru-RU"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04864"/>
            <a:ext cx="9036496" cy="2952328"/>
          </a:xfrm>
        </p:spPr>
        <p:txBody>
          <a:bodyPr anchor="ctr">
            <a:normAutofit fontScale="92500" lnSpcReduction="20000"/>
          </a:bodyPr>
          <a:lstStyle/>
          <a:p>
            <a:pPr algn="just">
              <a:buNone/>
            </a:pPr>
            <a:r>
              <a:rPr lang="ru-RU" sz="1800" dirty="0" smtClean="0">
                <a:solidFill>
                  <a:schemeClr val="accent4">
                    <a:lumMod val="50000"/>
                  </a:schemeClr>
                </a:solidFill>
              </a:rPr>
              <a:t>           </a:t>
            </a:r>
            <a:endParaRPr lang="ru-RU" sz="1800" dirty="0" smtClean="0">
              <a:solidFill>
                <a:srgbClr val="FF0000"/>
              </a:solidFill>
            </a:endParaRPr>
          </a:p>
          <a:p>
            <a:pPr algn="just">
              <a:buNone/>
            </a:pPr>
            <a:endParaRPr lang="ru-RU" sz="1800" dirty="0" smtClean="0">
              <a:solidFill>
                <a:srgbClr val="FF0000"/>
              </a:solidFill>
            </a:endParaRPr>
          </a:p>
          <a:p>
            <a:pPr algn="just">
              <a:buFont typeface="+mj-lt"/>
              <a:buAutoNum type="arabicPeriod"/>
            </a:pPr>
            <a:endParaRPr lang="ru-RU" sz="1800" dirty="0" smtClean="0">
              <a:solidFill>
                <a:schemeClr val="tx2">
                  <a:lumMod val="50000"/>
                </a:schemeClr>
              </a:solidFill>
            </a:endParaRPr>
          </a:p>
          <a:p>
            <a:pPr algn="just">
              <a:buFont typeface="Wingdings" pitchFamily="2" charset="2"/>
              <a:buChar char="q"/>
            </a:pPr>
            <a:r>
              <a:rPr lang="ru-RU" sz="2400" dirty="0" smtClean="0">
                <a:solidFill>
                  <a:schemeClr val="tx2">
                    <a:lumMod val="50000"/>
                  </a:schemeClr>
                </a:solidFill>
              </a:rPr>
              <a:t>уплата производится </a:t>
            </a:r>
            <a:r>
              <a:rPr lang="ru-RU" sz="2400" i="1" dirty="0" smtClean="0">
                <a:solidFill>
                  <a:srgbClr val="FF0000"/>
                </a:solidFill>
              </a:rPr>
              <a:t>до принятия </a:t>
            </a:r>
            <a:r>
              <a:rPr lang="ru-RU" sz="2400" dirty="0" smtClean="0">
                <a:solidFill>
                  <a:schemeClr val="tx2">
                    <a:lumMod val="50000"/>
                  </a:schemeClr>
                </a:solidFill>
              </a:rPr>
              <a:t>таможенными органами решения о взыскании сумм</a:t>
            </a:r>
            <a:r>
              <a:rPr lang="ru-RU" sz="2400" dirty="0" smtClean="0">
                <a:solidFill>
                  <a:srgbClr val="FF0000"/>
                </a:solidFill>
              </a:rPr>
              <a:t> </a:t>
            </a:r>
            <a:r>
              <a:rPr lang="ru-RU" sz="2400" dirty="0" smtClean="0">
                <a:solidFill>
                  <a:schemeClr val="accent4">
                    <a:lumMod val="50000"/>
                  </a:schemeClr>
                </a:solidFill>
              </a:rPr>
              <a:t>таможенных платежей, специальных, антидемпинговых и компенсационных пошлин, утилизационного сбора </a:t>
            </a:r>
            <a:r>
              <a:rPr lang="ru-RU" sz="2400" i="1" dirty="0" smtClean="0">
                <a:solidFill>
                  <a:srgbClr val="FF0000"/>
                </a:solidFill>
              </a:rPr>
              <a:t>или</a:t>
            </a:r>
            <a:r>
              <a:rPr lang="ru-RU" sz="2400" dirty="0" smtClean="0">
                <a:solidFill>
                  <a:schemeClr val="accent4">
                    <a:lumMod val="50000"/>
                  </a:schemeClr>
                </a:solidFill>
              </a:rPr>
              <a:t> решения по акту таможенной проверки</a:t>
            </a:r>
          </a:p>
          <a:p>
            <a:pPr algn="just">
              <a:buFont typeface="Wingdings" pitchFamily="2" charset="2"/>
              <a:buChar char="q"/>
            </a:pPr>
            <a:r>
              <a:rPr lang="ru-RU" sz="2400" dirty="0" smtClean="0">
                <a:solidFill>
                  <a:schemeClr val="accent4">
                    <a:lumMod val="50000"/>
                  </a:schemeClr>
                </a:solidFill>
              </a:rPr>
              <a:t>до истечения </a:t>
            </a:r>
            <a:r>
              <a:rPr lang="ru-RU" sz="2400" b="1" dirty="0" smtClean="0">
                <a:solidFill>
                  <a:schemeClr val="accent4">
                    <a:lumMod val="50000"/>
                  </a:schemeClr>
                </a:solidFill>
              </a:rPr>
              <a:t>10 рабочих дней </a:t>
            </a:r>
            <a:r>
              <a:rPr lang="ru-RU" sz="2400" dirty="0" smtClean="0">
                <a:solidFill>
                  <a:schemeClr val="accent4">
                    <a:lumMod val="50000"/>
                  </a:schemeClr>
                </a:solidFill>
              </a:rPr>
              <a:t>со дня получения плательщиком указанных решений</a:t>
            </a:r>
          </a:p>
          <a:p>
            <a:pPr algn="just">
              <a:buNone/>
            </a:pPr>
            <a:endParaRPr lang="ru-RU" sz="1800" dirty="0" smtClean="0">
              <a:solidFill>
                <a:srgbClr val="FF0000"/>
              </a:solidFill>
            </a:endParaRPr>
          </a:p>
        </p:txBody>
      </p:sp>
      <p:sp>
        <p:nvSpPr>
          <p:cNvPr id="7" name="Выноска со стрелкой вниз 6"/>
          <p:cNvSpPr/>
          <p:nvPr/>
        </p:nvSpPr>
        <p:spPr bwMode="auto">
          <a:xfrm>
            <a:off x="0" y="0"/>
            <a:ext cx="9144000" cy="2492896"/>
          </a:xfrm>
          <a:prstGeom prst="downArrowCallout">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Arial" pitchFamily="34" charset="0"/>
              </a:rPr>
              <a:t>УСЛОВИЯ ВЫПОЛНЕНИЯ</a:t>
            </a:r>
            <a:r>
              <a:rPr kumimoji="0" lang="ru-RU" sz="2400" i="1" u="none" strike="noStrike" cap="none" normalizeH="0" baseline="0" dirty="0" smtClean="0">
                <a:ln>
                  <a:noFill/>
                </a:ln>
                <a:solidFill>
                  <a:srgbClr val="FFFF00"/>
                </a:solidFill>
                <a:effectLst/>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739552"/>
          </a:xfrm>
        </p:spPr>
        <p:txBody>
          <a:bodyPr>
            <a:normAutofit fontScale="90000"/>
          </a:bodyPr>
          <a:lstStyle/>
          <a:p>
            <a:pPr>
              <a:defRPr/>
            </a:pPr>
            <a:r>
              <a:rPr lang="ru-RU"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Способы обеспечения  исполнения обязанности по уплате таможенных пошлин, налогов</a:t>
            </a:r>
            <a:endPar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Содержимое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2656"/>
            <a:ext cx="7315200" cy="767755"/>
          </a:xfrm>
        </p:spPr>
        <p:txBody>
          <a:bodyPr>
            <a:normAutofit fontScale="90000"/>
          </a:bodyPr>
          <a:lstStyle/>
          <a:p>
            <a:r>
              <a:rPr lang="ru-RU" sz="2800" dirty="0" smtClean="0"/>
              <a:t>Случаи предоставления обеспечения уплаты таможенных пошлин, налогов</a:t>
            </a:r>
            <a:endParaRPr lang="ru-RU" sz="2800" dirty="0"/>
          </a:p>
        </p:txBody>
      </p:sp>
      <p:sp>
        <p:nvSpPr>
          <p:cNvPr id="3" name="Содержимое 2"/>
          <p:cNvSpPr>
            <a:spLocks noGrp="1"/>
          </p:cNvSpPr>
          <p:nvPr>
            <p:ph idx="1"/>
          </p:nvPr>
        </p:nvSpPr>
        <p:spPr>
          <a:xfrm>
            <a:off x="1043608" y="1268760"/>
            <a:ext cx="7315200" cy="5589240"/>
          </a:xfrm>
        </p:spPr>
        <p:txBody>
          <a:bodyPr/>
          <a:lstStyle/>
          <a:p>
            <a:pPr>
              <a:buFont typeface="Wingdings" pitchFamily="2" charset="2"/>
              <a:buChar char="ü"/>
            </a:pPr>
            <a:r>
              <a:rPr lang="ru-RU" sz="2400" dirty="0" smtClean="0"/>
              <a:t>Изменение сроков уплаты ввозных таможенных пошлин, налогов</a:t>
            </a:r>
            <a:r>
              <a:rPr lang="en-US" sz="2400" dirty="0" smtClean="0"/>
              <a:t>;</a:t>
            </a:r>
          </a:p>
          <a:p>
            <a:pPr>
              <a:buFont typeface="Wingdings" pitchFamily="2" charset="2"/>
              <a:buChar char="ü"/>
            </a:pPr>
            <a:r>
              <a:rPr lang="ru-RU" sz="2400" dirty="0" smtClean="0"/>
              <a:t>Выпуск товаров до подачи декларации на товары</a:t>
            </a:r>
            <a:r>
              <a:rPr lang="en-US" sz="2400" dirty="0" smtClean="0"/>
              <a:t>;</a:t>
            </a:r>
          </a:p>
          <a:p>
            <a:pPr>
              <a:buFont typeface="Wingdings" pitchFamily="2" charset="2"/>
              <a:buChar char="ü"/>
            </a:pPr>
            <a:r>
              <a:rPr lang="ru-RU" sz="2400" dirty="0" smtClean="0"/>
              <a:t>Выпуск товаров до завершения проверки таможенных, иных документов или сведений</a:t>
            </a:r>
            <a:r>
              <a:rPr lang="en-US" sz="2400" dirty="0" smtClean="0"/>
              <a:t>;</a:t>
            </a:r>
          </a:p>
          <a:p>
            <a:pPr>
              <a:buFont typeface="Wingdings" pitchFamily="2" charset="2"/>
              <a:buChar char="ü"/>
            </a:pPr>
            <a:r>
              <a:rPr lang="ru-RU" sz="2400" dirty="0" smtClean="0"/>
              <a:t>Выпуск товаров при назначении таможенной экспертизы</a:t>
            </a:r>
            <a:r>
              <a:rPr lang="en-US" sz="2400" dirty="0" smtClean="0"/>
              <a:t>;</a:t>
            </a:r>
          </a:p>
          <a:p>
            <a:pPr>
              <a:buFont typeface="Wingdings" pitchFamily="2" charset="2"/>
              <a:buChar char="ü"/>
            </a:pPr>
            <a:r>
              <a:rPr lang="ru-RU" sz="2400" dirty="0" smtClean="0"/>
              <a:t>Таможенный транзит, в том числе в отношении товаров Союза, перевозимых с одной части таможенной территории Союза на другую часть через территории третьих стран и (или) морем</a:t>
            </a:r>
            <a:r>
              <a:rPr lang="en-US" sz="2400" dirty="0" smtClean="0"/>
              <a:t>;</a:t>
            </a:r>
          </a:p>
          <a:p>
            <a:pPr>
              <a:buFont typeface="Wingdings" pitchFamily="2" charset="2"/>
              <a:buChar char="ü"/>
            </a:pPr>
            <a:r>
              <a:rPr lang="ru-RU" sz="2400" dirty="0" smtClean="0"/>
              <a:t>Переработка вне таможенной территории</a:t>
            </a:r>
            <a:endParaRPr lang="ru-RU"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4000" i="1" dirty="0" smtClean="0">
                <a:solidFill>
                  <a:srgbClr val="0070C0"/>
                </a:solidFill>
                <a:latin typeface="Batang" pitchFamily="18" charset="-127"/>
                <a:ea typeface="Batang" pitchFamily="18" charset="-127"/>
                <a:cs typeface="Kalinga" pitchFamily="34" charset="0"/>
              </a:rPr>
              <a:t>СПАСИБО ЗА ВНИМАНИЕ</a:t>
            </a:r>
            <a:endParaRPr lang="ru-RU" sz="4000" i="1" dirty="0">
              <a:solidFill>
                <a:srgbClr val="0070C0"/>
              </a:solidFill>
              <a:latin typeface="Batang" pitchFamily="18" charset="-127"/>
              <a:ea typeface="Batang" pitchFamily="18" charset="-127"/>
              <a:cs typeface="Kaling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507413" cy="765175"/>
          </a:xfrm>
        </p:spPr>
        <p:txBody>
          <a:bodyPr>
            <a:normAutofit fontScale="90000"/>
          </a:bodyPr>
          <a:lstStyle/>
          <a:p>
            <a:pPr algn="r">
              <a:defRPr/>
            </a:pPr>
            <a:r>
              <a:rPr lang="ru-RU" sz="3200" dirty="0" smtClean="0"/>
              <a:t>Общие положения </a:t>
            </a:r>
            <a:r>
              <a:rPr lang="ru-RU" dirty="0" smtClean="0"/>
              <a:t/>
            </a:r>
            <a:br>
              <a:rPr lang="ru-RU" dirty="0" smtClean="0"/>
            </a:br>
            <a:r>
              <a:rPr lang="ru-RU" sz="2000" dirty="0" smtClean="0"/>
              <a:t>(продолжение)</a:t>
            </a:r>
            <a:endParaRPr lang="ru-RU" sz="2000" dirty="0"/>
          </a:p>
        </p:txBody>
      </p:sp>
      <p:sp>
        <p:nvSpPr>
          <p:cNvPr id="10243" name="Содержимое 2"/>
          <p:cNvSpPr>
            <a:spLocks noGrp="1"/>
          </p:cNvSpPr>
          <p:nvPr>
            <p:ph idx="1"/>
          </p:nvPr>
        </p:nvSpPr>
        <p:spPr>
          <a:xfrm>
            <a:off x="0" y="836613"/>
            <a:ext cx="8893175" cy="5832475"/>
          </a:xfrm>
        </p:spPr>
        <p:txBody>
          <a:bodyPr/>
          <a:lstStyle/>
          <a:p>
            <a:pPr algn="just">
              <a:buFontTx/>
              <a:buNone/>
            </a:pPr>
            <a:r>
              <a:rPr lang="ru-RU" dirty="0" smtClean="0"/>
              <a:t>		</a:t>
            </a:r>
            <a:r>
              <a:rPr lang="ru-RU" sz="2800" dirty="0" smtClean="0"/>
              <a:t>Для </a:t>
            </a:r>
            <a:r>
              <a:rPr lang="ru-RU" sz="2800" b="1" dirty="0" smtClean="0"/>
              <a:t>исчисления</a:t>
            </a:r>
            <a:r>
              <a:rPr lang="ru-RU" sz="2800" dirty="0" smtClean="0"/>
              <a:t> таможенных пошлин, налогов применяются </a:t>
            </a:r>
            <a:r>
              <a:rPr lang="ru-RU" sz="2800" b="1" dirty="0" smtClean="0">
                <a:solidFill>
                  <a:srgbClr val="FF0000"/>
                </a:solidFill>
              </a:rPr>
              <a:t>официальный курс </a:t>
            </a:r>
            <a:r>
              <a:rPr lang="ru-RU" sz="2800" dirty="0" smtClean="0"/>
              <a:t>белорусского рубля к иностранной валюте, установленный Национальным банком РБ, а также </a:t>
            </a:r>
            <a:r>
              <a:rPr lang="ru-RU" sz="2800" b="1" dirty="0" smtClean="0">
                <a:solidFill>
                  <a:srgbClr val="FF0000"/>
                </a:solidFill>
              </a:rPr>
              <a:t>ставки</a:t>
            </a:r>
            <a:r>
              <a:rPr lang="ru-RU" sz="2800" dirty="0" smtClean="0"/>
              <a:t>, действующие </a:t>
            </a:r>
            <a:r>
              <a:rPr lang="ru-RU" sz="2800" b="1" dirty="0" smtClean="0">
                <a:solidFill>
                  <a:srgbClr val="FF0000"/>
                </a:solidFill>
              </a:rPr>
              <a:t>на день регистрации </a:t>
            </a:r>
            <a:r>
              <a:rPr lang="ru-RU" sz="2800" dirty="0" smtClean="0"/>
              <a:t>таможенным органом</a:t>
            </a:r>
            <a:r>
              <a:rPr lang="ru-RU" sz="2800" b="1" dirty="0" smtClean="0">
                <a:solidFill>
                  <a:srgbClr val="FF0000"/>
                </a:solidFill>
              </a:rPr>
              <a:t> </a:t>
            </a:r>
            <a:r>
              <a:rPr lang="ru-RU" sz="2800" dirty="0" smtClean="0">
                <a:solidFill>
                  <a:schemeClr val="tx2">
                    <a:lumMod val="75000"/>
                  </a:schemeClr>
                </a:solidFill>
              </a:rPr>
              <a:t>таможенной декларации</a:t>
            </a:r>
            <a:r>
              <a:rPr lang="ru-RU" sz="2800" dirty="0" smtClean="0"/>
              <a:t>, если иное не установлено ТК ЕАЭС.</a:t>
            </a:r>
          </a:p>
          <a:p>
            <a:pPr algn="just">
              <a:buFontTx/>
              <a:buNone/>
            </a:pPr>
            <a:r>
              <a:rPr lang="ru-RU" sz="2800" dirty="0" smtClean="0"/>
              <a:t>		</a:t>
            </a:r>
            <a:r>
              <a:rPr lang="ru-RU" sz="2800" b="1" dirty="0" smtClean="0"/>
              <a:t>Срок уплаты </a:t>
            </a:r>
            <a:r>
              <a:rPr lang="ru-RU" sz="2800" dirty="0" smtClean="0"/>
              <a:t>всех таможенных платежей при помещении товаров под таможенную процедуру ограничен </a:t>
            </a:r>
            <a:r>
              <a:rPr lang="ru-RU" sz="2800" b="1" dirty="0" smtClean="0">
                <a:solidFill>
                  <a:srgbClr val="FF0000"/>
                </a:solidFill>
              </a:rPr>
              <a:t>днем выпуска товаров</a:t>
            </a:r>
            <a:r>
              <a:rPr lang="ru-RU" sz="28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14313" y="1785938"/>
            <a:ext cx="8929687" cy="4554537"/>
          </a:xfrm>
          <a:prstGeom prst="rect">
            <a:avLst/>
          </a:prstGeom>
          <a:noFill/>
          <a:ln w="9525">
            <a:noFill/>
            <a:miter lim="800000"/>
            <a:headEnd/>
            <a:tailEnd/>
          </a:ln>
          <a:effectLst/>
        </p:spPr>
        <p:txBody>
          <a:bodyPr>
            <a:spAutoFit/>
          </a:bodyPr>
          <a:lstStyle/>
          <a:p>
            <a:pPr marL="1790700" algn="just">
              <a:defRPr/>
            </a:pPr>
            <a:r>
              <a:rPr lang="ru-RU" sz="3200" b="1" dirty="0">
                <a:solidFill>
                  <a:schemeClr val="accent1">
                    <a:lumMod val="50000"/>
                  </a:schemeClr>
                </a:solidFill>
                <a:latin typeface="Arial" charset="0"/>
                <a:cs typeface="+mn-cs"/>
              </a:rPr>
              <a:t>ЕДИНЫЙ ТАМОЖЕННЫЙ ТАРИФ </a:t>
            </a:r>
            <a:r>
              <a:rPr lang="ru-RU" sz="3200" b="1" dirty="0">
                <a:solidFill>
                  <a:srgbClr val="002060"/>
                </a:solidFill>
                <a:latin typeface="Arial" charset="0"/>
                <a:cs typeface="+mn-cs"/>
              </a:rPr>
              <a:t>–свод </a:t>
            </a:r>
            <a:r>
              <a:rPr lang="ru-RU" sz="3200" b="1" dirty="0">
                <a:solidFill>
                  <a:srgbClr val="FF0000"/>
                </a:solidFill>
                <a:latin typeface="Arial" charset="0"/>
                <a:cs typeface="+mn-cs"/>
              </a:rPr>
              <a:t>ставок</a:t>
            </a:r>
            <a:r>
              <a:rPr lang="ru-RU" sz="3200" b="1" dirty="0">
                <a:solidFill>
                  <a:srgbClr val="002060"/>
                </a:solidFill>
                <a:latin typeface="Arial" charset="0"/>
                <a:cs typeface="+mn-cs"/>
              </a:rPr>
              <a:t> таможенных пошлин, применяемых к товарам, </a:t>
            </a:r>
            <a:r>
              <a:rPr lang="ru-RU" sz="3200" b="1" u="sng" dirty="0">
                <a:solidFill>
                  <a:srgbClr val="002060"/>
                </a:solidFill>
                <a:latin typeface="Arial" charset="0"/>
                <a:cs typeface="+mn-cs"/>
              </a:rPr>
              <a:t>ввозимым</a:t>
            </a:r>
            <a:r>
              <a:rPr lang="ru-RU" sz="3200" b="1" dirty="0">
                <a:solidFill>
                  <a:srgbClr val="002060"/>
                </a:solidFill>
                <a:latin typeface="Arial" charset="0"/>
                <a:cs typeface="+mn-cs"/>
              </a:rPr>
              <a:t> на таможенную территорию ЕАЭС </a:t>
            </a:r>
            <a:r>
              <a:rPr lang="ru-RU" sz="3200" b="1" u="sng" dirty="0">
                <a:solidFill>
                  <a:srgbClr val="002060"/>
                </a:solidFill>
                <a:latin typeface="Arial" charset="0"/>
                <a:cs typeface="+mn-cs"/>
              </a:rPr>
              <a:t>из третьих стран</a:t>
            </a:r>
            <a:r>
              <a:rPr lang="ru-RU" sz="3200" b="1" dirty="0">
                <a:solidFill>
                  <a:srgbClr val="002060"/>
                </a:solidFill>
                <a:latin typeface="Arial" charset="0"/>
                <a:cs typeface="+mn-cs"/>
              </a:rPr>
              <a:t>, систематизированный в соответствии с ТН ВЭД ЕАЭС</a:t>
            </a:r>
          </a:p>
          <a:p>
            <a:pPr indent="444500" algn="just">
              <a:defRPr/>
            </a:pPr>
            <a:endParaRPr lang="ru-RU" sz="2200" b="1" dirty="0">
              <a:solidFill>
                <a:schemeClr val="accent1">
                  <a:lumMod val="50000"/>
                </a:schemeClr>
              </a:solidFill>
              <a:latin typeface="Arial" charset="0"/>
              <a:cs typeface="+mn-cs"/>
            </a:endParaRPr>
          </a:p>
          <a:p>
            <a:pPr lvl="1">
              <a:lnSpc>
                <a:spcPct val="80000"/>
              </a:lnSpc>
              <a:spcBef>
                <a:spcPct val="20000"/>
              </a:spcBef>
              <a:buClr>
                <a:schemeClr val="accent2"/>
              </a:buClr>
              <a:buFont typeface="Wingdings" pitchFamily="2" charset="2"/>
              <a:buChar char="q"/>
              <a:defRPr/>
            </a:pPr>
            <a:endParaRPr lang="ru-RU" sz="2200" b="1" dirty="0">
              <a:solidFill>
                <a:schemeClr val="accent1">
                  <a:lumMod val="50000"/>
                </a:schemeClr>
              </a:solidFill>
              <a:latin typeface="Arial" charset="0"/>
              <a:cs typeface="+mn-cs"/>
            </a:endParaRPr>
          </a:p>
          <a:p>
            <a:pPr lvl="1">
              <a:lnSpc>
                <a:spcPct val="80000"/>
              </a:lnSpc>
              <a:spcBef>
                <a:spcPct val="20000"/>
              </a:spcBef>
              <a:buClr>
                <a:schemeClr val="accent2"/>
              </a:buClr>
              <a:defRPr/>
            </a:pPr>
            <a:endParaRPr lang="ru-RU" sz="2200" dirty="0">
              <a:solidFill>
                <a:schemeClr val="accent1">
                  <a:lumMod val="50000"/>
                </a:schemeClr>
              </a:solidFill>
              <a:latin typeface="Arial" charset="0"/>
              <a:cs typeface="+mn-cs"/>
            </a:endParaRPr>
          </a:p>
        </p:txBody>
      </p:sp>
      <p:sp>
        <p:nvSpPr>
          <p:cNvPr id="6" name="Заголовок 1"/>
          <p:cNvSpPr>
            <a:spLocks noGrp="1"/>
          </p:cNvSpPr>
          <p:nvPr>
            <p:ph type="title"/>
          </p:nvPr>
        </p:nvSpPr>
        <p:spPr>
          <a:xfrm>
            <a:off x="571472" y="214290"/>
            <a:ext cx="7901014" cy="595536"/>
          </a:xfrm>
          <a:gradFill>
            <a:gsLst>
              <a:gs pos="21000">
                <a:schemeClr val="bg1">
                  <a:lumMod val="20000"/>
                  <a:lumOff val="80000"/>
                </a:schemeClr>
              </a:gs>
              <a:gs pos="61000">
                <a:schemeClr val="bg1">
                  <a:lumMod val="40000"/>
                  <a:lumOff val="60000"/>
                </a:schemeClr>
              </a:gs>
              <a:gs pos="100000">
                <a:schemeClr val="accent1">
                  <a:lumMod val="50000"/>
                  <a:alpha val="18000"/>
                </a:schemeClr>
              </a:gs>
              <a:gs pos="20000">
                <a:srgbClr val="00B0F0">
                  <a:alpha val="14000"/>
                </a:srgbClr>
              </a:gs>
            </a:gsLst>
            <a:lin ang="5400000" scaled="0"/>
          </a:gradFill>
        </p:spPr>
        <p:txBody>
          <a:bodyPr>
            <a:noAutofit/>
          </a:bodyPr>
          <a:lstStyle/>
          <a:p>
            <a:pPr algn="ctr">
              <a:defRPr/>
            </a:pP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ЕДИНЫЙ ТАМОЖЕННЫЙ ТАРИФ</a:t>
            </a:r>
            <a:endPar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1988840"/>
            <a:ext cx="2051720" cy="3054922"/>
          </a:xfrm>
          <a:prstGeom prst="rect">
            <a:avLst/>
          </a:prstGeom>
          <a:noFill/>
          <a:ln w="9525">
            <a:noFill/>
            <a:miter lim="800000"/>
            <a:headEnd/>
            <a:tailEnd/>
          </a:ln>
          <a:effectLst/>
        </p:spPr>
      </p:pic>
      <p:pic>
        <p:nvPicPr>
          <p:cNvPr id="78850" name="Picture 2" descr="https://gz.mcfr.kz/images/articles/900/edinyy-1.jpg"/>
          <p:cNvPicPr>
            <a:picLocks noChangeAspect="1" noChangeArrowheads="1"/>
          </p:cNvPicPr>
          <p:nvPr/>
        </p:nvPicPr>
        <p:blipFill>
          <a:blip r:embed="rId3" cstate="print"/>
          <a:srcRect/>
          <a:stretch>
            <a:fillRect/>
          </a:stretch>
        </p:blipFill>
        <p:spPr bwMode="auto">
          <a:xfrm>
            <a:off x="0" y="1988840"/>
            <a:ext cx="2074340" cy="3096344"/>
          </a:xfrm>
          <a:prstGeom prst="rect">
            <a:avLst/>
          </a:prstGeom>
          <a:noFill/>
        </p:spPr>
      </p:pic>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9626</TotalTime>
  <Words>3415</Words>
  <Application>Microsoft Office PowerPoint</Application>
  <PresentationFormat>Экран (4:3)</PresentationFormat>
  <Paragraphs>550</Paragraphs>
  <Slides>73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Трек</vt:lpstr>
      <vt:lpstr>Слайд 1</vt:lpstr>
      <vt:lpstr>ТАМОЖЕННЫЕ ПЛАТЕЖИ                                                        (ст.46 ТК ЕАЭС)</vt:lpstr>
      <vt:lpstr>ИНЫЕ ПЛАТЕЖИ,  взимаемые таможенными органами</vt:lpstr>
      <vt:lpstr>Общие положения</vt:lpstr>
      <vt:lpstr>Слайд 5</vt:lpstr>
      <vt:lpstr>Слайд 6</vt:lpstr>
      <vt:lpstr>Общие положения  (продолжение)</vt:lpstr>
      <vt:lpstr>Общие положения  (продолжение)</vt:lpstr>
      <vt:lpstr>ЕДИНЫЙ ТАМОЖЕННЫЙ ТАРИФ</vt:lpstr>
      <vt:lpstr>ВВОЗНАЯ ТАМОЖЕННАЯ ПОШЛИНА</vt:lpstr>
      <vt:lpstr>ВИДЫ СТАВОК ВВОЗНЫХ ТАМОЖЕННЫХ ПОШЛИН</vt:lpstr>
      <vt:lpstr>ВЫВОЗНЫЕ ТАМОЖЕННЫЕ ПОШЛИНЫ</vt:lpstr>
      <vt:lpstr>ИСЧИСЛЕНИЕ НАЛОГОВ</vt:lpstr>
      <vt:lpstr>АКЦИЗЫ</vt:lpstr>
      <vt:lpstr>АКЦИЗЫ</vt:lpstr>
      <vt:lpstr>АКЦИЗЫ</vt:lpstr>
      <vt:lpstr>Акцизы</vt:lpstr>
      <vt:lpstr>НАЛОГ НА ДОБАВЛЕННУЮ СТОИМОСТЬ</vt:lpstr>
      <vt:lpstr>НАЛОГ НА ДОБАВЛЕННУЮ СТОИМОСТЬ</vt:lpstr>
      <vt:lpstr>.</vt:lpstr>
      <vt:lpstr>.</vt:lpstr>
      <vt:lpstr>ТАМОЖЕННЫЕ СБОРЫ</vt:lpstr>
      <vt:lpstr>ТАМОЖЕННЫЕ СБОРЫ </vt:lpstr>
      <vt:lpstr>Слайд 24</vt:lpstr>
      <vt:lpstr>СТАВКИ ДЛЯ ИСЧИСЛЕНИЯ УСТАНОВЛЕНЫ:</vt:lpstr>
      <vt:lpstr>БАЗА ДЛЯ ИСЧИСЛЕНИЯ</vt:lpstr>
      <vt:lpstr>Слайд 27</vt:lpstr>
      <vt:lpstr>Нормативная правовая база</vt:lpstr>
      <vt:lpstr>.</vt:lpstr>
      <vt:lpstr>.</vt:lpstr>
      <vt:lpstr>Классификация транспортных средств по категориям (Приложение N 1 к техническому регламенту Таможенного союза "О безопасности колесных транспортных средств"(ТР ТС 018/2011))  (в частности) </vt:lpstr>
      <vt:lpstr>Слайд 32</vt:lpstr>
      <vt:lpstr>Слайд 33</vt:lpstr>
      <vt:lpstr>Лица, исполняющие обязанность по уплате таможенных платежей </vt:lpstr>
      <vt:lpstr>Солидарная обязанность (ответственность) - это ответственность группы лиц.  </vt:lpstr>
      <vt:lpstr>Солидарная ответственность</vt:lpstr>
      <vt:lpstr>ФОРМЫ УПЛАТЫ ТАМОЖЕННЫХ ПЛАТЕЖЕЙ (ст.99 Закона о ТР) </vt:lpstr>
      <vt:lpstr>.</vt:lpstr>
      <vt:lpstr>ПОРЯДОК УПЛАТЫ ВВОЗНЫХ ТАМОЖЕННЫХ ПОШЛИН</vt:lpstr>
      <vt:lpstr>Слайд 40</vt:lpstr>
      <vt:lpstr>Слайд 41</vt:lpstr>
      <vt:lpstr>. </vt:lpstr>
      <vt:lpstr> 1.Таможенная процедура временного ввоза (допуска). Особенности помещения временно ввезенных товаров под таможенную процедуру выпуска для внутреннего потребления</vt:lpstr>
      <vt:lpstr>Слайд 44</vt:lpstr>
      <vt:lpstr>Без уплаты ввозных таможенных пошлин, налогов   </vt:lpstr>
      <vt:lpstr>Слайд 46</vt:lpstr>
      <vt:lpstr>. Частичная  уплата таможенных  пошлин, налогов (ст.223 ТК ЕАЭС)</vt:lpstr>
      <vt:lpstr>Слайд 48</vt:lpstr>
      <vt:lpstr>,</vt:lpstr>
      <vt:lpstr>.</vt:lpstr>
      <vt:lpstr>.</vt:lpstr>
      <vt:lpstr>.</vt:lpstr>
      <vt:lpstr>Слайд 53</vt:lpstr>
      <vt:lpstr>Слайд 54</vt:lpstr>
      <vt:lpstr>Срок уплаты</vt:lpstr>
      <vt:lpstr>ОПРЕДЕЛЕНИЕ</vt:lpstr>
      <vt:lpstr> ОСНОВАНИЯ, УСЛОВИЯ И ПОРЯДОК ИЗМЕНЕНИЯ СРОКОВ УПЛАТЫ   (ст.59 ТК ЕАЭС)                                                 </vt:lpstr>
      <vt:lpstr>Слайд 58</vt:lpstr>
      <vt:lpstr>ИЗМЕНЕНИЕ СРОКОВ УПЛАТЫ ТАМОЖЕННЫХ ПОШЛИН</vt:lpstr>
      <vt:lpstr>Слайд 60</vt:lpstr>
      <vt:lpstr>Слайд 61</vt:lpstr>
      <vt:lpstr>2. ИЗМЕНЕНИЕ СРОКОВ УПЛАТЫ НАЛОГОВ (Акцизы, НДС) ЗАКОН  РБ «О ТАМОЖЕННОМ РЕГУЛИРОВАНИИ В РБ» гл. 13 </vt:lpstr>
      <vt:lpstr>Изменение сроков уплаты налогов ст.106 Закона о ТР</vt:lpstr>
      <vt:lpstr>Слайд 64</vt:lpstr>
      <vt:lpstr>Основания для отказа в предоставлении отсрочки/рассрочки по уплате ввозных таможенных пошлин, налогов</vt:lpstr>
      <vt:lpstr>Слайд 66</vt:lpstr>
      <vt:lpstr>ИЗМЕНЕНИЕ СРОКОВ УПЛАТЫ НДС  ДЕКРЕТ ПРЕЗИДЕНТА РБ ОТ 13 ИЮНЯ 2001 ГОДА № 16  «О предоставлении рассрочки уплаты налога на добавленную стоимость при ввозе на территорию РБ технологического оборудования и запасных частей к нему» </vt:lpstr>
      <vt:lpstr>Особенности уплаты пеней, начисленных на платежи, взимаемые таможенными органами</vt:lpstr>
      <vt:lpstr>Особенности уплаты пеней, начисленных на платежи, взимаемые таможенными органами</vt:lpstr>
      <vt:lpstr>Слайд 70</vt:lpstr>
      <vt:lpstr>Способы обеспечения  исполнения обязанности по уплате таможенных пошлин, налогов</vt:lpstr>
      <vt:lpstr>Случаи предоставления обеспечения уплаты таможенных пошлин, налогов</vt:lpstr>
      <vt:lpstr>Слайд 73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Ульяна_2</dc:creator>
  <cp:lastModifiedBy>Пользователь</cp:lastModifiedBy>
  <cp:revision>1272</cp:revision>
  <dcterms:created xsi:type="dcterms:W3CDTF">2011-05-25T15:59:56Z</dcterms:created>
  <dcterms:modified xsi:type="dcterms:W3CDTF">2018-11-26T09:25:29Z</dcterms:modified>
</cp:coreProperties>
</file>